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9" r:id="rId3"/>
    <p:sldId id="266" r:id="rId4"/>
    <p:sldId id="274" r:id="rId5"/>
    <p:sldId id="322" r:id="rId6"/>
    <p:sldId id="321" r:id="rId7"/>
    <p:sldId id="299" r:id="rId8"/>
    <p:sldId id="300" r:id="rId9"/>
    <p:sldId id="293" r:id="rId10"/>
    <p:sldId id="297" r:id="rId11"/>
    <p:sldId id="275" r:id="rId12"/>
    <p:sldId id="281" r:id="rId13"/>
    <p:sldId id="289" r:id="rId14"/>
    <p:sldId id="290" r:id="rId15"/>
    <p:sldId id="301" r:id="rId16"/>
    <p:sldId id="302" r:id="rId17"/>
    <p:sldId id="303" r:id="rId18"/>
    <p:sldId id="296" r:id="rId19"/>
    <p:sldId id="278" r:id="rId20"/>
    <p:sldId id="292" r:id="rId21"/>
    <p:sldId id="298" r:id="rId22"/>
    <p:sldId id="291" r:id="rId23"/>
    <p:sldId id="304" r:id="rId24"/>
    <p:sldId id="306" r:id="rId25"/>
    <p:sldId id="305" r:id="rId26"/>
    <p:sldId id="307" r:id="rId27"/>
    <p:sldId id="272" r:id="rId28"/>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ou William" initials="Z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27" autoAdjust="0"/>
    <p:restoredTop sz="94674"/>
  </p:normalViewPr>
  <p:slideViewPr>
    <p:cSldViewPr snapToGrid="0" snapToObjects="1">
      <p:cViewPr varScale="1">
        <p:scale>
          <a:sx n="80" d="100"/>
          <a:sy n="80" d="100"/>
        </p:scale>
        <p:origin x="88" y="48"/>
      </p:cViewPr>
      <p:guideLst>
        <p:guide orient="horz" pos="2164"/>
        <p:guide orient="horz" pos="232"/>
        <p:guide orient="horz" pos="4088"/>
        <p:guide pos="3840"/>
        <p:guide pos="604"/>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8965"/>
            <a:r>
              <a:rPr kumimoji="1" lang="zh-CN" altLang="en-US" sz="1335" dirty="0">
                <a:solidFill>
                  <a:srgbClr val="000000"/>
                </a:solidFill>
                <a:latin typeface="Century Gothic" panose="020B0502020202020204"/>
                <a:ea typeface="微软雅黑" panose="020B0503020204020204" charset="-122"/>
              </a:rPr>
              <a:t>点击</a:t>
            </a:r>
            <a:r>
              <a:rPr kumimoji="1" lang="en-US" altLang="zh-CN" sz="1335" dirty="0">
                <a:solidFill>
                  <a:srgbClr val="000000"/>
                </a:solidFill>
                <a:latin typeface="Segoe UI Light" panose="020B0502040204020203" charset="0"/>
                <a:ea typeface="Segoe UI Light" panose="020B0502040204020203" charset="0"/>
                <a:cs typeface="Segoe UI Light" panose="020B0502040204020203" charset="0"/>
              </a:rPr>
              <a:t>Logo</a:t>
            </a:r>
            <a:r>
              <a:rPr kumimoji="1" lang="zh-CN" altLang="en-US" sz="1335" dirty="0">
                <a:solidFill>
                  <a:srgbClr val="000000"/>
                </a:solidFill>
                <a:latin typeface="Century Gothic" panose="020B0502020202020204"/>
                <a:ea typeface="微软雅黑" panose="020B0503020204020204" charset="-122"/>
              </a:rPr>
              <a:t>获取更多优质模板（放映模式）</a:t>
            </a:r>
            <a:endParaRPr kumimoji="1" lang="zh-CN" altLang="en-US" sz="1335" dirty="0">
              <a:solidFill>
                <a:srgbClr val="000000"/>
              </a:solidFill>
              <a:latin typeface="Century Gothic" panose="020B0502020202020204"/>
              <a:ea typeface="微软雅黑" panose="020B0503020204020204" charset="-122"/>
            </a:endParaRP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3882314" y="1181451"/>
            <a:ext cx="4495104" cy="4495104"/>
          </a:xfrm>
          <a:prstGeom prst="ellipse">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a:fillRect/>
          </a:stretch>
        </p:blipFill>
        <p:spPr>
          <a:xfrm>
            <a:off x="952455" y="-12701"/>
            <a:ext cx="10492980" cy="68580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a:fillRect/>
          </a:stretch>
        </p:blipFill>
        <p:spPr>
          <a:xfrm>
            <a:off x="8015258" y="-12700"/>
            <a:ext cx="4189442"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a:fillRect/>
          </a:stretch>
        </p:blipFill>
        <p:spPr>
          <a:xfrm flipH="1">
            <a:off x="0" y="-12700"/>
            <a:ext cx="418944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a:fillRect/>
          </a:stretch>
        </p:blipFill>
        <p:spPr>
          <a:xfrm>
            <a:off x="7739212" y="0"/>
            <a:ext cx="4452788" cy="68628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8965"/>
            <a:r>
              <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8965"/>
            <a:r>
              <a:rPr lang="zh-CN" altLang="en-US" sz="1800" dirty="0">
                <a:solidFill>
                  <a:srgbClr val="FFFFFF"/>
                </a:solidFill>
                <a:latin typeface="Segoe UI Light" panose="020B0502040204020203"/>
                <a:ea typeface="微软雅黑" panose="020B0503020204020204" charset="-122"/>
                <a:cs typeface="Segoe UI Light" panose="020B0502040204020203"/>
              </a:rPr>
              <a:t>标注</a:t>
            </a:r>
            <a:endParaRPr lang="zh-CN" altLang="en-US" sz="1800" dirty="0">
              <a:solidFill>
                <a:srgbClr val="FFFFFF"/>
              </a:solidFill>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en-US" altLang="zh-CN" sz="1400" dirty="0">
                <a:solidFill>
                  <a:srgbClr val="FFFFFF"/>
                </a:solidFill>
                <a:latin typeface="Segoe UI Light" panose="020B0502040204020203" charset="0"/>
                <a:ea typeface="Segoe UI Light" panose="020B0502040204020203" charset="0"/>
                <a:cs typeface="Segoe UI Light" panose="020B0502040204020203" charset="0"/>
              </a:rPr>
              <a:t>Segoe UI</a:t>
            </a:r>
            <a:endParaRPr lang="zh-CN" altLang="en-US" sz="1400" dirty="0">
              <a:solidFill>
                <a:srgbClr val="FFFFFF"/>
              </a:solidFill>
              <a:latin typeface="Segoe UI Light" panose="020B0502040204020203" charset="0"/>
              <a:ea typeface="Segoe UI Light" panose="020B0502040204020203" charset="0"/>
              <a:cs typeface="Segoe UI Light" panose="020B0502040204020203" charset="0"/>
            </a:endParaRPr>
          </a:p>
          <a:p>
            <a:pPr>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1.3</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8965">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8965"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defTabSz="608965"/>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94313" y="2360410"/>
            <a:ext cx="10003379" cy="707886"/>
          </a:xfrm>
          <a:prstGeom prst="rect">
            <a:avLst/>
          </a:prstGeom>
        </p:spPr>
        <p:txBody>
          <a:bodyPr wrap="none">
            <a:spAutoFit/>
          </a:bodyPr>
          <a:lstStyle/>
          <a:p>
            <a:pPr algn="ctr"/>
            <a:r>
              <a:rPr lang="en-US" altLang="zh-CN" sz="4000" b="1" dirty="0"/>
              <a:t>Business Analysis of Retail and Shopping</a:t>
            </a:r>
            <a:endParaRPr lang="en-US" altLang="zh-CN" sz="4000" b="1" dirty="0"/>
          </a:p>
        </p:txBody>
      </p:sp>
      <p:sp>
        <p:nvSpPr>
          <p:cNvPr id="12" name="矩形 11"/>
          <p:cNvSpPr/>
          <p:nvPr/>
        </p:nvSpPr>
        <p:spPr>
          <a:xfrm>
            <a:off x="6953212" y="4114803"/>
            <a:ext cx="4790864" cy="400110"/>
          </a:xfrm>
          <a:prstGeom prst="rect">
            <a:avLst/>
          </a:prstGeom>
        </p:spPr>
        <p:txBody>
          <a:bodyPr wrap="square">
            <a:spAutoFit/>
          </a:bodyPr>
          <a:lstStyle/>
          <a:p>
            <a:r>
              <a:rPr lang="en-US" altLang="zh-CN" sz="2000" b="1" dirty="0">
                <a:latin typeface="Bodoni MT" panose="02070603080606020203" pitchFamily="18" charset="0"/>
              </a:rPr>
              <a:t>PRESENTED BY </a:t>
            </a:r>
            <a:r>
              <a:rPr lang="en-US" altLang="zh-CN" sz="2000" b="1" dirty="0" err="1">
                <a:latin typeface="Bodoni MT" panose="02070603080606020203" pitchFamily="18" charset="0"/>
              </a:rPr>
              <a:t>Yimin</a:t>
            </a:r>
            <a:r>
              <a:rPr lang="en-US" altLang="zh-CN" sz="2000" b="1" dirty="0">
                <a:latin typeface="Bodoni MT" panose="02070603080606020203" pitchFamily="18" charset="0"/>
              </a:rPr>
              <a:t> Zhou, </a:t>
            </a:r>
            <a:r>
              <a:rPr lang="en-US" altLang="zh-CN" sz="2000" b="1" dirty="0" err="1">
                <a:latin typeface="Bodoni MT" panose="02070603080606020203" pitchFamily="18" charset="0"/>
              </a:rPr>
              <a:t>Xinyue</a:t>
            </a:r>
            <a:r>
              <a:rPr lang="en-US" altLang="zh-CN" sz="2000" b="1" dirty="0">
                <a:latin typeface="Bodoni MT" panose="02070603080606020203" pitchFamily="18" charset="0"/>
              </a:rPr>
              <a:t> Cao</a:t>
            </a:r>
            <a:endParaRPr lang="en-US" altLang="zh-CN" sz="2000" b="1" dirty="0">
              <a:latin typeface="Bodoni MT" panose="02070603080606020203" pitchFamily="18" charset="0"/>
            </a:endParaRPr>
          </a:p>
        </p:txBody>
      </p:sp>
      <p:pic>
        <p:nvPicPr>
          <p:cNvPr id="2" name="清新商务">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3922760" y="-949036"/>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advTm="0">
        <p:cut/>
      </p:transition>
    </mc:Choice>
    <mc:Fallback>
      <p:transition advTm="0">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478" y="60521"/>
            <a:ext cx="1821589" cy="307777"/>
          </a:xfrm>
          <a:prstGeom prst="rect">
            <a:avLst/>
          </a:prstGeom>
        </p:spPr>
        <p:txBody>
          <a:bodyPr wrap="none">
            <a:spAutoFit/>
          </a:bodyPr>
          <a:lstStyle/>
          <a:p>
            <a:r>
              <a:rPr lang="en-US" altLang="zh-CN" sz="1400" b="1" dirty="0"/>
              <a:t>PART ONE </a:t>
            </a:r>
            <a:r>
              <a:rPr lang="zh-CN" altLang="en-US" sz="1400" b="1" dirty="0"/>
              <a:t>选题背景</a:t>
            </a:r>
            <a:endParaRPr lang="zh-CN" altLang="en-US" sz="1400" b="1" dirty="0"/>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3781540" y="274194"/>
            <a:ext cx="4623573" cy="523220"/>
          </a:xfrm>
          <a:prstGeom prst="rect">
            <a:avLst/>
          </a:prstGeom>
        </p:spPr>
        <p:txBody>
          <a:bodyPr wrap="none">
            <a:spAutoFit/>
          </a:bodyPr>
          <a:lstStyle/>
          <a:p>
            <a:r>
              <a:rPr lang="en-US" altLang="zh-CN" sz="2800" b="1" dirty="0"/>
              <a:t>Product Analysis Question</a:t>
            </a:r>
            <a:endParaRPr lang="zh-CN" altLang="en-US" sz="2800" b="1" dirty="0"/>
          </a:p>
        </p:txBody>
      </p:sp>
      <p:grpSp>
        <p:nvGrpSpPr>
          <p:cNvPr id="9" name="Group 4"/>
          <p:cNvGrpSpPr>
            <a:grpSpLocks noChangeAspect="1"/>
          </p:cNvGrpSpPr>
          <p:nvPr/>
        </p:nvGrpSpPr>
        <p:grpSpPr bwMode="auto">
          <a:xfrm>
            <a:off x="390408" y="910064"/>
            <a:ext cx="515028" cy="515938"/>
            <a:chOff x="611" y="1151"/>
            <a:chExt cx="566" cy="567"/>
          </a:xfrm>
        </p:grpSpPr>
        <p:sp>
          <p:nvSpPr>
            <p:cNvPr id="10" name="Oval 5"/>
            <p:cNvSpPr>
              <a:spLocks noChangeArrowheads="1"/>
            </p:cNvSpPr>
            <p:nvPr/>
          </p:nvSpPr>
          <p:spPr bwMode="auto">
            <a:xfrm>
              <a:off x="611" y="1151"/>
              <a:ext cx="566" cy="567"/>
            </a:xfrm>
            <a:prstGeom prst="ellipse">
              <a:avLst/>
            </a:pr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6"/>
            <p:cNvSpPr>
              <a:spLocks noEditPoints="1"/>
            </p:cNvSpPr>
            <p:nvPr/>
          </p:nvSpPr>
          <p:spPr bwMode="auto">
            <a:xfrm>
              <a:off x="741" y="1293"/>
              <a:ext cx="306" cy="307"/>
            </a:xfrm>
            <a:custGeom>
              <a:avLst/>
              <a:gdLst>
                <a:gd name="T0" fmla="*/ 57 w 130"/>
                <a:gd name="T1" fmla="*/ 49 h 130"/>
                <a:gd name="T2" fmla="*/ 61 w 130"/>
                <a:gd name="T3" fmla="*/ 37 h 130"/>
                <a:gd name="T4" fmla="*/ 40 w 130"/>
                <a:gd name="T5" fmla="*/ 6 h 130"/>
                <a:gd name="T6" fmla="*/ 28 w 130"/>
                <a:gd name="T7" fmla="*/ 11 h 130"/>
                <a:gd name="T8" fmla="*/ 24 w 130"/>
                <a:gd name="T9" fmla="*/ 24 h 130"/>
                <a:gd name="T10" fmla="*/ 45 w 130"/>
                <a:gd name="T11" fmla="*/ 54 h 130"/>
                <a:gd name="T12" fmla="*/ 57 w 130"/>
                <a:gd name="T13" fmla="*/ 49 h 130"/>
                <a:gd name="T14" fmla="*/ 52 w 130"/>
                <a:gd name="T15" fmla="*/ 82 h 130"/>
                <a:gd name="T16" fmla="*/ 48 w 130"/>
                <a:gd name="T17" fmla="*/ 82 h 130"/>
                <a:gd name="T18" fmla="*/ 30 w 130"/>
                <a:gd name="T19" fmla="*/ 84 h 130"/>
                <a:gd name="T20" fmla="*/ 15 w 130"/>
                <a:gd name="T21" fmla="*/ 102 h 130"/>
                <a:gd name="T22" fmla="*/ 45 w 130"/>
                <a:gd name="T23" fmla="*/ 123 h 130"/>
                <a:gd name="T24" fmla="*/ 70 w 130"/>
                <a:gd name="T25" fmla="*/ 104 h 130"/>
                <a:gd name="T26" fmla="*/ 52 w 130"/>
                <a:gd name="T27" fmla="*/ 82 h 130"/>
                <a:gd name="T28" fmla="*/ 102 w 130"/>
                <a:gd name="T29" fmla="*/ 65 h 130"/>
                <a:gd name="T30" fmla="*/ 83 w 130"/>
                <a:gd name="T31" fmla="*/ 65 h 130"/>
                <a:gd name="T32" fmla="*/ 83 w 130"/>
                <a:gd name="T33" fmla="*/ 55 h 130"/>
                <a:gd name="T34" fmla="*/ 102 w 130"/>
                <a:gd name="T35" fmla="*/ 55 h 130"/>
                <a:gd name="T36" fmla="*/ 102 w 130"/>
                <a:gd name="T37" fmla="*/ 37 h 130"/>
                <a:gd name="T38" fmla="*/ 111 w 130"/>
                <a:gd name="T39" fmla="*/ 37 h 130"/>
                <a:gd name="T40" fmla="*/ 111 w 130"/>
                <a:gd name="T41" fmla="*/ 55 h 130"/>
                <a:gd name="T42" fmla="*/ 130 w 130"/>
                <a:gd name="T43" fmla="*/ 55 h 130"/>
                <a:gd name="T44" fmla="*/ 130 w 130"/>
                <a:gd name="T45" fmla="*/ 65 h 130"/>
                <a:gd name="T46" fmla="*/ 111 w 130"/>
                <a:gd name="T47" fmla="*/ 65 h 130"/>
                <a:gd name="T48" fmla="*/ 111 w 130"/>
                <a:gd name="T49" fmla="*/ 83 h 130"/>
                <a:gd name="T50" fmla="*/ 102 w 130"/>
                <a:gd name="T51" fmla="*/ 83 h 130"/>
                <a:gd name="T52" fmla="*/ 102 w 130"/>
                <a:gd name="T53" fmla="*/ 65 h 130"/>
                <a:gd name="T54" fmla="*/ 64 w 130"/>
                <a:gd name="T55" fmla="*/ 6 h 130"/>
                <a:gd name="T56" fmla="*/ 76 w 130"/>
                <a:gd name="T57" fmla="*/ 29 h 130"/>
                <a:gd name="T58" fmla="*/ 62 w 130"/>
                <a:gd name="T59" fmla="*/ 53 h 130"/>
                <a:gd name="T60" fmla="*/ 57 w 130"/>
                <a:gd name="T61" fmla="*/ 62 h 130"/>
                <a:gd name="T62" fmla="*/ 61 w 130"/>
                <a:gd name="T63" fmla="*/ 69 h 130"/>
                <a:gd name="T64" fmla="*/ 68 w 130"/>
                <a:gd name="T65" fmla="*/ 74 h 130"/>
                <a:gd name="T66" fmla="*/ 82 w 130"/>
                <a:gd name="T67" fmla="*/ 98 h 130"/>
                <a:gd name="T68" fmla="*/ 37 w 130"/>
                <a:gd name="T69" fmla="*/ 130 h 130"/>
                <a:gd name="T70" fmla="*/ 0 w 130"/>
                <a:gd name="T71" fmla="*/ 106 h 130"/>
                <a:gd name="T72" fmla="*/ 14 w 130"/>
                <a:gd name="T73" fmla="*/ 85 h 130"/>
                <a:gd name="T74" fmla="*/ 46 w 130"/>
                <a:gd name="T75" fmla="*/ 77 h 130"/>
                <a:gd name="T76" fmla="*/ 41 w 130"/>
                <a:gd name="T77" fmla="*/ 65 h 130"/>
                <a:gd name="T78" fmla="*/ 43 w 130"/>
                <a:gd name="T79" fmla="*/ 59 h 130"/>
                <a:gd name="T80" fmla="*/ 37 w 130"/>
                <a:gd name="T81" fmla="*/ 59 h 130"/>
                <a:gd name="T82" fmla="*/ 9 w 130"/>
                <a:gd name="T83" fmla="*/ 32 h 130"/>
                <a:gd name="T84" fmla="*/ 20 w 130"/>
                <a:gd name="T85" fmla="*/ 9 h 130"/>
                <a:gd name="T86" fmla="*/ 50 w 130"/>
                <a:gd name="T87" fmla="*/ 0 h 130"/>
                <a:gd name="T88" fmla="*/ 86 w 130"/>
                <a:gd name="T89" fmla="*/ 0 h 130"/>
                <a:gd name="T90" fmla="*/ 75 w 130"/>
                <a:gd name="T91" fmla="*/ 6 h 130"/>
                <a:gd name="T92" fmla="*/ 64 w 130"/>
                <a:gd name="T93" fmla="*/ 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0" h="130">
                  <a:moveTo>
                    <a:pt x="57" y="49"/>
                  </a:moveTo>
                  <a:cubicBezTo>
                    <a:pt x="61" y="46"/>
                    <a:pt x="61" y="40"/>
                    <a:pt x="61" y="37"/>
                  </a:cubicBezTo>
                  <a:cubicBezTo>
                    <a:pt x="61" y="25"/>
                    <a:pt x="54" y="6"/>
                    <a:pt x="40" y="6"/>
                  </a:cubicBezTo>
                  <a:cubicBezTo>
                    <a:pt x="35" y="6"/>
                    <a:pt x="30" y="8"/>
                    <a:pt x="28" y="11"/>
                  </a:cubicBezTo>
                  <a:cubicBezTo>
                    <a:pt x="25" y="15"/>
                    <a:pt x="24" y="19"/>
                    <a:pt x="24" y="24"/>
                  </a:cubicBezTo>
                  <a:cubicBezTo>
                    <a:pt x="24" y="35"/>
                    <a:pt x="31" y="54"/>
                    <a:pt x="45" y="54"/>
                  </a:cubicBezTo>
                  <a:cubicBezTo>
                    <a:pt x="50" y="54"/>
                    <a:pt x="54" y="52"/>
                    <a:pt x="57" y="49"/>
                  </a:cubicBezTo>
                  <a:close/>
                  <a:moveTo>
                    <a:pt x="52" y="82"/>
                  </a:moveTo>
                  <a:cubicBezTo>
                    <a:pt x="51" y="82"/>
                    <a:pt x="50" y="82"/>
                    <a:pt x="48" y="82"/>
                  </a:cubicBezTo>
                  <a:cubicBezTo>
                    <a:pt x="46" y="82"/>
                    <a:pt x="37" y="82"/>
                    <a:pt x="30" y="84"/>
                  </a:cubicBezTo>
                  <a:cubicBezTo>
                    <a:pt x="26" y="86"/>
                    <a:pt x="15" y="90"/>
                    <a:pt x="15" y="102"/>
                  </a:cubicBezTo>
                  <a:cubicBezTo>
                    <a:pt x="15" y="114"/>
                    <a:pt x="27" y="123"/>
                    <a:pt x="45" y="123"/>
                  </a:cubicBezTo>
                  <a:cubicBezTo>
                    <a:pt x="62" y="123"/>
                    <a:pt x="70" y="115"/>
                    <a:pt x="70" y="104"/>
                  </a:cubicBezTo>
                  <a:cubicBezTo>
                    <a:pt x="70" y="96"/>
                    <a:pt x="65" y="91"/>
                    <a:pt x="52" y="82"/>
                  </a:cubicBezTo>
                  <a:close/>
                  <a:moveTo>
                    <a:pt x="102" y="65"/>
                  </a:moveTo>
                  <a:cubicBezTo>
                    <a:pt x="83" y="65"/>
                    <a:pt x="83" y="65"/>
                    <a:pt x="83" y="65"/>
                  </a:cubicBezTo>
                  <a:cubicBezTo>
                    <a:pt x="83" y="55"/>
                    <a:pt x="83" y="55"/>
                    <a:pt x="83" y="55"/>
                  </a:cubicBezTo>
                  <a:cubicBezTo>
                    <a:pt x="102" y="55"/>
                    <a:pt x="102" y="55"/>
                    <a:pt x="102" y="55"/>
                  </a:cubicBezTo>
                  <a:cubicBezTo>
                    <a:pt x="102" y="37"/>
                    <a:pt x="102" y="37"/>
                    <a:pt x="102" y="37"/>
                  </a:cubicBezTo>
                  <a:cubicBezTo>
                    <a:pt x="111" y="37"/>
                    <a:pt x="111" y="37"/>
                    <a:pt x="111" y="37"/>
                  </a:cubicBezTo>
                  <a:cubicBezTo>
                    <a:pt x="111" y="55"/>
                    <a:pt x="111" y="55"/>
                    <a:pt x="111" y="55"/>
                  </a:cubicBezTo>
                  <a:cubicBezTo>
                    <a:pt x="130" y="55"/>
                    <a:pt x="130" y="55"/>
                    <a:pt x="130" y="55"/>
                  </a:cubicBezTo>
                  <a:cubicBezTo>
                    <a:pt x="130" y="65"/>
                    <a:pt x="130" y="65"/>
                    <a:pt x="130" y="65"/>
                  </a:cubicBezTo>
                  <a:cubicBezTo>
                    <a:pt x="111" y="65"/>
                    <a:pt x="111" y="65"/>
                    <a:pt x="111" y="65"/>
                  </a:cubicBezTo>
                  <a:cubicBezTo>
                    <a:pt x="111" y="83"/>
                    <a:pt x="111" y="83"/>
                    <a:pt x="111" y="83"/>
                  </a:cubicBezTo>
                  <a:cubicBezTo>
                    <a:pt x="102" y="83"/>
                    <a:pt x="102" y="83"/>
                    <a:pt x="102" y="83"/>
                  </a:cubicBezTo>
                  <a:lnTo>
                    <a:pt x="102" y="65"/>
                  </a:lnTo>
                  <a:close/>
                  <a:moveTo>
                    <a:pt x="64" y="6"/>
                  </a:moveTo>
                  <a:cubicBezTo>
                    <a:pt x="68" y="9"/>
                    <a:pt x="76" y="16"/>
                    <a:pt x="76" y="29"/>
                  </a:cubicBezTo>
                  <a:cubicBezTo>
                    <a:pt x="76" y="42"/>
                    <a:pt x="69" y="48"/>
                    <a:pt x="62" y="53"/>
                  </a:cubicBezTo>
                  <a:cubicBezTo>
                    <a:pt x="60" y="56"/>
                    <a:pt x="57" y="58"/>
                    <a:pt x="57" y="62"/>
                  </a:cubicBezTo>
                  <a:cubicBezTo>
                    <a:pt x="57" y="66"/>
                    <a:pt x="60" y="68"/>
                    <a:pt x="61" y="69"/>
                  </a:cubicBezTo>
                  <a:cubicBezTo>
                    <a:pt x="68" y="74"/>
                    <a:pt x="68" y="74"/>
                    <a:pt x="68" y="74"/>
                  </a:cubicBezTo>
                  <a:cubicBezTo>
                    <a:pt x="75" y="80"/>
                    <a:pt x="82" y="86"/>
                    <a:pt x="82" y="98"/>
                  </a:cubicBezTo>
                  <a:cubicBezTo>
                    <a:pt x="82" y="114"/>
                    <a:pt x="66" y="130"/>
                    <a:pt x="37" y="130"/>
                  </a:cubicBezTo>
                  <a:cubicBezTo>
                    <a:pt x="12" y="130"/>
                    <a:pt x="0" y="118"/>
                    <a:pt x="0" y="106"/>
                  </a:cubicBezTo>
                  <a:cubicBezTo>
                    <a:pt x="0" y="99"/>
                    <a:pt x="3" y="91"/>
                    <a:pt x="14" y="85"/>
                  </a:cubicBezTo>
                  <a:cubicBezTo>
                    <a:pt x="24" y="78"/>
                    <a:pt x="38" y="77"/>
                    <a:pt x="46" y="77"/>
                  </a:cubicBezTo>
                  <a:cubicBezTo>
                    <a:pt x="44" y="74"/>
                    <a:pt x="41" y="71"/>
                    <a:pt x="41" y="65"/>
                  </a:cubicBezTo>
                  <a:cubicBezTo>
                    <a:pt x="41" y="62"/>
                    <a:pt x="42" y="61"/>
                    <a:pt x="43" y="59"/>
                  </a:cubicBezTo>
                  <a:cubicBezTo>
                    <a:pt x="41" y="59"/>
                    <a:pt x="39" y="59"/>
                    <a:pt x="37" y="59"/>
                  </a:cubicBezTo>
                  <a:cubicBezTo>
                    <a:pt x="19" y="59"/>
                    <a:pt x="9" y="46"/>
                    <a:pt x="9" y="32"/>
                  </a:cubicBezTo>
                  <a:cubicBezTo>
                    <a:pt x="9" y="24"/>
                    <a:pt x="12" y="16"/>
                    <a:pt x="20" y="9"/>
                  </a:cubicBezTo>
                  <a:cubicBezTo>
                    <a:pt x="30" y="1"/>
                    <a:pt x="41" y="0"/>
                    <a:pt x="50" y="0"/>
                  </a:cubicBezTo>
                  <a:cubicBezTo>
                    <a:pt x="86" y="0"/>
                    <a:pt x="86" y="0"/>
                    <a:pt x="86" y="0"/>
                  </a:cubicBezTo>
                  <a:cubicBezTo>
                    <a:pt x="75" y="6"/>
                    <a:pt x="75" y="6"/>
                    <a:pt x="75" y="6"/>
                  </a:cubicBezTo>
                  <a:cubicBezTo>
                    <a:pt x="64" y="6"/>
                    <a:pt x="64" y="6"/>
                    <a:pt x="6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7" name="Freeform 26"/>
          <p:cNvSpPr>
            <a:spLocks noEditPoints="1"/>
          </p:cNvSpPr>
          <p:nvPr/>
        </p:nvSpPr>
        <p:spPr bwMode="auto">
          <a:xfrm>
            <a:off x="5287931" y="4432785"/>
            <a:ext cx="317570" cy="317570"/>
          </a:xfrm>
          <a:custGeom>
            <a:avLst/>
            <a:gdLst>
              <a:gd name="T0" fmla="*/ 0 w 148"/>
              <a:gd name="T1" fmla="*/ 95 h 148"/>
              <a:gd name="T2" fmla="*/ 121 w 148"/>
              <a:gd name="T3" fmla="*/ 148 h 148"/>
              <a:gd name="T4" fmla="*/ 121 w 148"/>
              <a:gd name="T5" fmla="*/ 69 h 148"/>
              <a:gd name="T6" fmla="*/ 36 w 148"/>
              <a:gd name="T7" fmla="*/ 132 h 148"/>
              <a:gd name="T8" fmla="*/ 19 w 148"/>
              <a:gd name="T9" fmla="*/ 90 h 148"/>
              <a:gd name="T10" fmla="*/ 46 w 148"/>
              <a:gd name="T11" fmla="*/ 90 h 148"/>
              <a:gd name="T12" fmla="*/ 61 w 148"/>
              <a:gd name="T13" fmla="*/ 130 h 148"/>
              <a:gd name="T14" fmla="*/ 48 w 148"/>
              <a:gd name="T15" fmla="*/ 133 h 148"/>
              <a:gd name="T16" fmla="*/ 54 w 148"/>
              <a:gd name="T17" fmla="*/ 98 h 148"/>
              <a:gd name="T18" fmla="*/ 56 w 148"/>
              <a:gd name="T19" fmla="*/ 128 h 148"/>
              <a:gd name="T20" fmla="*/ 61 w 148"/>
              <a:gd name="T21" fmla="*/ 98 h 148"/>
              <a:gd name="T22" fmla="*/ 101 w 148"/>
              <a:gd name="T23" fmla="*/ 126 h 148"/>
              <a:gd name="T24" fmla="*/ 88 w 148"/>
              <a:gd name="T25" fmla="*/ 134 h 148"/>
              <a:gd name="T26" fmla="*/ 77 w 148"/>
              <a:gd name="T27" fmla="*/ 134 h 148"/>
              <a:gd name="T28" fmla="*/ 85 w 148"/>
              <a:gd name="T29" fmla="*/ 101 h 148"/>
              <a:gd name="T30" fmla="*/ 99 w 148"/>
              <a:gd name="T31" fmla="*/ 99 h 148"/>
              <a:gd name="T32" fmla="*/ 129 w 148"/>
              <a:gd name="T33" fmla="*/ 116 h 148"/>
              <a:gd name="T34" fmla="*/ 115 w 148"/>
              <a:gd name="T35" fmla="*/ 127 h 148"/>
              <a:gd name="T36" fmla="*/ 121 w 148"/>
              <a:gd name="T37" fmla="*/ 123 h 148"/>
              <a:gd name="T38" fmla="*/ 129 w 148"/>
              <a:gd name="T39" fmla="*/ 123 h 148"/>
              <a:gd name="T40" fmla="*/ 110 w 148"/>
              <a:gd name="T41" fmla="*/ 131 h 148"/>
              <a:gd name="T42" fmla="*/ 110 w 148"/>
              <a:gd name="T43" fmla="*/ 99 h 148"/>
              <a:gd name="T44" fmla="*/ 129 w 148"/>
              <a:gd name="T45" fmla="*/ 107 h 148"/>
              <a:gd name="T46" fmla="*/ 115 w 148"/>
              <a:gd name="T47" fmla="*/ 104 h 148"/>
              <a:gd name="T48" fmla="*/ 121 w 148"/>
              <a:gd name="T49" fmla="*/ 111 h 148"/>
              <a:gd name="T50" fmla="*/ 118 w 148"/>
              <a:gd name="T51" fmla="*/ 103 h 148"/>
              <a:gd name="T52" fmla="*/ 85 w 148"/>
              <a:gd name="T53" fmla="*/ 105 h 148"/>
              <a:gd name="T54" fmla="*/ 88 w 148"/>
              <a:gd name="T55" fmla="*/ 129 h 148"/>
              <a:gd name="T56" fmla="*/ 93 w 148"/>
              <a:gd name="T57" fmla="*/ 107 h 148"/>
              <a:gd name="T58" fmla="*/ 97 w 148"/>
              <a:gd name="T59" fmla="*/ 60 h 148"/>
              <a:gd name="T60" fmla="*/ 107 w 148"/>
              <a:gd name="T61" fmla="*/ 60 h 148"/>
              <a:gd name="T62" fmla="*/ 107 w 148"/>
              <a:gd name="T63" fmla="*/ 18 h 148"/>
              <a:gd name="T64" fmla="*/ 102 w 148"/>
              <a:gd name="T65" fmla="*/ 53 h 148"/>
              <a:gd name="T66" fmla="*/ 100 w 148"/>
              <a:gd name="T67" fmla="*/ 18 h 148"/>
              <a:gd name="T68" fmla="*/ 93 w 148"/>
              <a:gd name="T69" fmla="*/ 59 h 148"/>
              <a:gd name="T70" fmla="*/ 82 w 148"/>
              <a:gd name="T71" fmla="*/ 58 h 148"/>
              <a:gd name="T72" fmla="*/ 82 w 148"/>
              <a:gd name="T73" fmla="*/ 20 h 148"/>
              <a:gd name="T74" fmla="*/ 61 w 148"/>
              <a:gd name="T75" fmla="*/ 28 h 148"/>
              <a:gd name="T76" fmla="*/ 73 w 148"/>
              <a:gd name="T77" fmla="*/ 61 h 148"/>
              <a:gd name="T78" fmla="*/ 73 w 148"/>
              <a:gd name="T79" fmla="*/ 24 h 148"/>
              <a:gd name="T80" fmla="*/ 76 w 148"/>
              <a:gd name="T81" fmla="*/ 50 h 148"/>
              <a:gd name="T82" fmla="*/ 70 w 148"/>
              <a:gd name="T83" fmla="*/ 53 h 148"/>
              <a:gd name="T84" fmla="*/ 39 w 148"/>
              <a:gd name="T85" fmla="*/ 60 h 148"/>
              <a:gd name="T86" fmla="*/ 60 w 148"/>
              <a:gd name="T87" fmla="*/ 0 h 148"/>
              <a:gd name="T88" fmla="*/ 44 w 148"/>
              <a:gd name="T89" fmla="*/ 23 h 148"/>
              <a:gd name="T90" fmla="*/ 39 w 148"/>
              <a:gd name="T91" fmla="*/ 3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8" h="148">
                <a:moveTo>
                  <a:pt x="121" y="69"/>
                </a:moveTo>
                <a:cubicBezTo>
                  <a:pt x="27" y="69"/>
                  <a:pt x="27" y="69"/>
                  <a:pt x="27" y="69"/>
                </a:cubicBezTo>
                <a:cubicBezTo>
                  <a:pt x="12" y="69"/>
                  <a:pt x="0" y="80"/>
                  <a:pt x="0" y="95"/>
                </a:cubicBezTo>
                <a:cubicBezTo>
                  <a:pt x="0" y="121"/>
                  <a:pt x="0" y="121"/>
                  <a:pt x="0" y="121"/>
                </a:cubicBezTo>
                <a:cubicBezTo>
                  <a:pt x="0" y="136"/>
                  <a:pt x="12" y="148"/>
                  <a:pt x="27" y="148"/>
                </a:cubicBezTo>
                <a:cubicBezTo>
                  <a:pt x="121" y="148"/>
                  <a:pt x="121" y="148"/>
                  <a:pt x="121" y="148"/>
                </a:cubicBezTo>
                <a:cubicBezTo>
                  <a:pt x="136" y="148"/>
                  <a:pt x="148" y="136"/>
                  <a:pt x="148" y="121"/>
                </a:cubicBezTo>
                <a:cubicBezTo>
                  <a:pt x="148" y="95"/>
                  <a:pt x="148" y="95"/>
                  <a:pt x="148" y="95"/>
                </a:cubicBezTo>
                <a:cubicBezTo>
                  <a:pt x="148" y="81"/>
                  <a:pt x="136" y="69"/>
                  <a:pt x="121" y="69"/>
                </a:cubicBezTo>
                <a:close/>
                <a:moveTo>
                  <a:pt x="46" y="90"/>
                </a:moveTo>
                <a:cubicBezTo>
                  <a:pt x="36" y="90"/>
                  <a:pt x="36" y="90"/>
                  <a:pt x="36" y="90"/>
                </a:cubicBezTo>
                <a:cubicBezTo>
                  <a:pt x="36" y="132"/>
                  <a:pt x="36" y="132"/>
                  <a:pt x="36" y="132"/>
                </a:cubicBezTo>
                <a:cubicBezTo>
                  <a:pt x="28" y="132"/>
                  <a:pt x="28" y="132"/>
                  <a:pt x="28" y="132"/>
                </a:cubicBezTo>
                <a:cubicBezTo>
                  <a:pt x="28" y="90"/>
                  <a:pt x="28" y="90"/>
                  <a:pt x="28" y="90"/>
                </a:cubicBezTo>
                <a:cubicBezTo>
                  <a:pt x="19" y="90"/>
                  <a:pt x="19" y="90"/>
                  <a:pt x="19" y="90"/>
                </a:cubicBezTo>
                <a:cubicBezTo>
                  <a:pt x="19" y="83"/>
                  <a:pt x="19" y="83"/>
                  <a:pt x="19" y="83"/>
                </a:cubicBezTo>
                <a:cubicBezTo>
                  <a:pt x="46" y="83"/>
                  <a:pt x="46" y="83"/>
                  <a:pt x="46" y="83"/>
                </a:cubicBezTo>
                <a:lnTo>
                  <a:pt x="46" y="90"/>
                </a:lnTo>
                <a:close/>
                <a:moveTo>
                  <a:pt x="69" y="134"/>
                </a:moveTo>
                <a:cubicBezTo>
                  <a:pt x="61" y="134"/>
                  <a:pt x="61" y="134"/>
                  <a:pt x="61" y="134"/>
                </a:cubicBezTo>
                <a:cubicBezTo>
                  <a:pt x="61" y="130"/>
                  <a:pt x="61" y="130"/>
                  <a:pt x="61" y="130"/>
                </a:cubicBezTo>
                <a:cubicBezTo>
                  <a:pt x="59" y="131"/>
                  <a:pt x="58" y="133"/>
                  <a:pt x="56" y="133"/>
                </a:cubicBezTo>
                <a:cubicBezTo>
                  <a:pt x="55" y="134"/>
                  <a:pt x="53" y="134"/>
                  <a:pt x="52" y="134"/>
                </a:cubicBezTo>
                <a:cubicBezTo>
                  <a:pt x="50" y="134"/>
                  <a:pt x="49" y="134"/>
                  <a:pt x="48" y="133"/>
                </a:cubicBezTo>
                <a:cubicBezTo>
                  <a:pt x="47" y="132"/>
                  <a:pt x="47" y="130"/>
                  <a:pt x="47" y="128"/>
                </a:cubicBezTo>
                <a:cubicBezTo>
                  <a:pt x="47" y="98"/>
                  <a:pt x="47" y="98"/>
                  <a:pt x="47" y="98"/>
                </a:cubicBezTo>
                <a:cubicBezTo>
                  <a:pt x="54" y="98"/>
                  <a:pt x="54" y="98"/>
                  <a:pt x="54" y="98"/>
                </a:cubicBezTo>
                <a:cubicBezTo>
                  <a:pt x="54" y="126"/>
                  <a:pt x="54" y="126"/>
                  <a:pt x="54" y="126"/>
                </a:cubicBezTo>
                <a:cubicBezTo>
                  <a:pt x="54" y="126"/>
                  <a:pt x="54" y="127"/>
                  <a:pt x="55" y="127"/>
                </a:cubicBezTo>
                <a:cubicBezTo>
                  <a:pt x="55" y="128"/>
                  <a:pt x="56" y="128"/>
                  <a:pt x="56" y="128"/>
                </a:cubicBezTo>
                <a:cubicBezTo>
                  <a:pt x="57" y="128"/>
                  <a:pt x="58" y="128"/>
                  <a:pt x="59" y="127"/>
                </a:cubicBezTo>
                <a:cubicBezTo>
                  <a:pt x="59" y="127"/>
                  <a:pt x="60" y="126"/>
                  <a:pt x="61" y="125"/>
                </a:cubicBezTo>
                <a:cubicBezTo>
                  <a:pt x="61" y="98"/>
                  <a:pt x="61" y="98"/>
                  <a:pt x="61" y="98"/>
                </a:cubicBezTo>
                <a:cubicBezTo>
                  <a:pt x="69" y="98"/>
                  <a:pt x="69" y="98"/>
                  <a:pt x="69" y="98"/>
                </a:cubicBezTo>
                <a:cubicBezTo>
                  <a:pt x="69" y="134"/>
                  <a:pt x="69" y="134"/>
                  <a:pt x="69" y="134"/>
                </a:cubicBezTo>
                <a:close/>
                <a:moveTo>
                  <a:pt x="101" y="126"/>
                </a:moveTo>
                <a:cubicBezTo>
                  <a:pt x="101" y="128"/>
                  <a:pt x="101" y="130"/>
                  <a:pt x="99" y="131"/>
                </a:cubicBezTo>
                <a:cubicBezTo>
                  <a:pt x="98" y="133"/>
                  <a:pt x="96" y="134"/>
                  <a:pt x="94" y="134"/>
                </a:cubicBezTo>
                <a:cubicBezTo>
                  <a:pt x="93" y="134"/>
                  <a:pt x="89" y="134"/>
                  <a:pt x="88" y="134"/>
                </a:cubicBezTo>
                <a:cubicBezTo>
                  <a:pt x="87" y="133"/>
                  <a:pt x="86" y="132"/>
                  <a:pt x="85" y="131"/>
                </a:cubicBezTo>
                <a:cubicBezTo>
                  <a:pt x="85" y="134"/>
                  <a:pt x="85" y="134"/>
                  <a:pt x="85" y="134"/>
                </a:cubicBezTo>
                <a:cubicBezTo>
                  <a:pt x="77" y="134"/>
                  <a:pt x="77" y="134"/>
                  <a:pt x="77" y="134"/>
                </a:cubicBezTo>
                <a:cubicBezTo>
                  <a:pt x="77" y="84"/>
                  <a:pt x="77" y="84"/>
                  <a:pt x="77" y="84"/>
                </a:cubicBezTo>
                <a:cubicBezTo>
                  <a:pt x="85" y="84"/>
                  <a:pt x="85" y="84"/>
                  <a:pt x="85" y="84"/>
                </a:cubicBezTo>
                <a:cubicBezTo>
                  <a:pt x="85" y="101"/>
                  <a:pt x="85" y="101"/>
                  <a:pt x="85" y="101"/>
                </a:cubicBezTo>
                <a:cubicBezTo>
                  <a:pt x="86" y="100"/>
                  <a:pt x="87" y="99"/>
                  <a:pt x="88" y="98"/>
                </a:cubicBezTo>
                <a:cubicBezTo>
                  <a:pt x="89" y="98"/>
                  <a:pt x="92" y="97"/>
                  <a:pt x="94" y="97"/>
                </a:cubicBezTo>
                <a:cubicBezTo>
                  <a:pt x="96" y="97"/>
                  <a:pt x="98" y="97"/>
                  <a:pt x="99" y="99"/>
                </a:cubicBezTo>
                <a:cubicBezTo>
                  <a:pt x="100" y="100"/>
                  <a:pt x="101" y="103"/>
                  <a:pt x="101" y="106"/>
                </a:cubicBezTo>
                <a:cubicBezTo>
                  <a:pt x="101" y="126"/>
                  <a:pt x="101" y="126"/>
                  <a:pt x="101" y="126"/>
                </a:cubicBezTo>
                <a:close/>
                <a:moveTo>
                  <a:pt x="129" y="116"/>
                </a:moveTo>
                <a:cubicBezTo>
                  <a:pt x="115" y="116"/>
                  <a:pt x="115" y="116"/>
                  <a:pt x="115" y="116"/>
                </a:cubicBezTo>
                <a:cubicBezTo>
                  <a:pt x="115" y="123"/>
                  <a:pt x="115" y="123"/>
                  <a:pt x="115" y="123"/>
                </a:cubicBezTo>
                <a:cubicBezTo>
                  <a:pt x="115" y="125"/>
                  <a:pt x="115" y="126"/>
                  <a:pt x="115" y="127"/>
                </a:cubicBezTo>
                <a:cubicBezTo>
                  <a:pt x="116" y="128"/>
                  <a:pt x="117" y="128"/>
                  <a:pt x="118" y="128"/>
                </a:cubicBezTo>
                <a:cubicBezTo>
                  <a:pt x="119" y="128"/>
                  <a:pt x="120" y="128"/>
                  <a:pt x="121" y="127"/>
                </a:cubicBezTo>
                <a:cubicBezTo>
                  <a:pt x="121" y="126"/>
                  <a:pt x="121" y="125"/>
                  <a:pt x="121" y="123"/>
                </a:cubicBezTo>
                <a:cubicBezTo>
                  <a:pt x="121" y="121"/>
                  <a:pt x="121" y="121"/>
                  <a:pt x="121" y="121"/>
                </a:cubicBezTo>
                <a:cubicBezTo>
                  <a:pt x="129" y="121"/>
                  <a:pt x="129" y="121"/>
                  <a:pt x="129" y="121"/>
                </a:cubicBezTo>
                <a:cubicBezTo>
                  <a:pt x="129" y="123"/>
                  <a:pt x="129" y="123"/>
                  <a:pt x="129" y="123"/>
                </a:cubicBezTo>
                <a:cubicBezTo>
                  <a:pt x="129" y="127"/>
                  <a:pt x="128" y="130"/>
                  <a:pt x="126" y="132"/>
                </a:cubicBezTo>
                <a:cubicBezTo>
                  <a:pt x="124" y="133"/>
                  <a:pt x="122" y="134"/>
                  <a:pt x="118" y="134"/>
                </a:cubicBezTo>
                <a:cubicBezTo>
                  <a:pt x="114" y="134"/>
                  <a:pt x="111" y="133"/>
                  <a:pt x="110" y="131"/>
                </a:cubicBezTo>
                <a:cubicBezTo>
                  <a:pt x="108" y="129"/>
                  <a:pt x="107" y="127"/>
                  <a:pt x="107" y="123"/>
                </a:cubicBezTo>
                <a:cubicBezTo>
                  <a:pt x="107" y="107"/>
                  <a:pt x="107" y="107"/>
                  <a:pt x="107" y="107"/>
                </a:cubicBezTo>
                <a:cubicBezTo>
                  <a:pt x="107" y="104"/>
                  <a:pt x="108" y="101"/>
                  <a:pt x="110" y="99"/>
                </a:cubicBezTo>
                <a:cubicBezTo>
                  <a:pt x="112" y="97"/>
                  <a:pt x="115" y="96"/>
                  <a:pt x="118" y="96"/>
                </a:cubicBezTo>
                <a:cubicBezTo>
                  <a:pt x="122" y="96"/>
                  <a:pt x="125" y="97"/>
                  <a:pt x="126" y="99"/>
                </a:cubicBezTo>
                <a:cubicBezTo>
                  <a:pt x="128" y="101"/>
                  <a:pt x="129" y="104"/>
                  <a:pt x="129" y="107"/>
                </a:cubicBezTo>
                <a:cubicBezTo>
                  <a:pt x="129" y="116"/>
                  <a:pt x="129" y="116"/>
                  <a:pt x="129" y="116"/>
                </a:cubicBezTo>
                <a:close/>
                <a:moveTo>
                  <a:pt x="118" y="103"/>
                </a:moveTo>
                <a:cubicBezTo>
                  <a:pt x="117" y="103"/>
                  <a:pt x="116" y="103"/>
                  <a:pt x="115" y="104"/>
                </a:cubicBezTo>
                <a:cubicBezTo>
                  <a:pt x="115" y="104"/>
                  <a:pt x="115" y="105"/>
                  <a:pt x="115" y="107"/>
                </a:cubicBezTo>
                <a:cubicBezTo>
                  <a:pt x="115" y="111"/>
                  <a:pt x="115" y="111"/>
                  <a:pt x="115" y="111"/>
                </a:cubicBezTo>
                <a:cubicBezTo>
                  <a:pt x="121" y="111"/>
                  <a:pt x="121" y="111"/>
                  <a:pt x="121" y="111"/>
                </a:cubicBezTo>
                <a:cubicBezTo>
                  <a:pt x="121" y="107"/>
                  <a:pt x="121" y="107"/>
                  <a:pt x="121" y="107"/>
                </a:cubicBezTo>
                <a:cubicBezTo>
                  <a:pt x="121" y="105"/>
                  <a:pt x="121" y="104"/>
                  <a:pt x="121" y="104"/>
                </a:cubicBezTo>
                <a:cubicBezTo>
                  <a:pt x="120" y="103"/>
                  <a:pt x="119" y="103"/>
                  <a:pt x="118" y="103"/>
                </a:cubicBezTo>
                <a:close/>
                <a:moveTo>
                  <a:pt x="88" y="103"/>
                </a:moveTo>
                <a:cubicBezTo>
                  <a:pt x="87" y="103"/>
                  <a:pt x="87" y="103"/>
                  <a:pt x="86" y="104"/>
                </a:cubicBezTo>
                <a:cubicBezTo>
                  <a:pt x="86" y="104"/>
                  <a:pt x="85" y="104"/>
                  <a:pt x="85" y="105"/>
                </a:cubicBezTo>
                <a:cubicBezTo>
                  <a:pt x="85" y="127"/>
                  <a:pt x="85" y="127"/>
                  <a:pt x="85" y="127"/>
                </a:cubicBezTo>
                <a:cubicBezTo>
                  <a:pt x="85" y="128"/>
                  <a:pt x="86" y="128"/>
                  <a:pt x="86" y="128"/>
                </a:cubicBezTo>
                <a:cubicBezTo>
                  <a:pt x="87" y="129"/>
                  <a:pt x="88" y="129"/>
                  <a:pt x="88" y="129"/>
                </a:cubicBezTo>
                <a:cubicBezTo>
                  <a:pt x="89" y="129"/>
                  <a:pt x="92" y="129"/>
                  <a:pt x="92" y="128"/>
                </a:cubicBezTo>
                <a:cubicBezTo>
                  <a:pt x="93" y="127"/>
                  <a:pt x="93" y="127"/>
                  <a:pt x="93" y="126"/>
                </a:cubicBezTo>
                <a:cubicBezTo>
                  <a:pt x="93" y="107"/>
                  <a:pt x="93" y="107"/>
                  <a:pt x="93" y="107"/>
                </a:cubicBezTo>
                <a:cubicBezTo>
                  <a:pt x="93" y="106"/>
                  <a:pt x="93" y="105"/>
                  <a:pt x="92" y="104"/>
                </a:cubicBezTo>
                <a:cubicBezTo>
                  <a:pt x="92" y="103"/>
                  <a:pt x="89" y="103"/>
                  <a:pt x="88" y="103"/>
                </a:cubicBezTo>
                <a:close/>
                <a:moveTo>
                  <a:pt x="97" y="60"/>
                </a:moveTo>
                <a:cubicBezTo>
                  <a:pt x="99" y="60"/>
                  <a:pt x="101" y="60"/>
                  <a:pt x="102" y="59"/>
                </a:cubicBezTo>
                <a:cubicBezTo>
                  <a:pt x="104" y="58"/>
                  <a:pt x="106" y="57"/>
                  <a:pt x="107" y="55"/>
                </a:cubicBezTo>
                <a:cubicBezTo>
                  <a:pt x="107" y="60"/>
                  <a:pt x="107" y="60"/>
                  <a:pt x="107" y="60"/>
                </a:cubicBezTo>
                <a:cubicBezTo>
                  <a:pt x="116" y="60"/>
                  <a:pt x="116" y="60"/>
                  <a:pt x="116" y="60"/>
                </a:cubicBezTo>
                <a:cubicBezTo>
                  <a:pt x="116" y="18"/>
                  <a:pt x="116" y="18"/>
                  <a:pt x="116" y="18"/>
                </a:cubicBezTo>
                <a:cubicBezTo>
                  <a:pt x="107" y="18"/>
                  <a:pt x="107" y="18"/>
                  <a:pt x="107" y="18"/>
                </a:cubicBezTo>
                <a:cubicBezTo>
                  <a:pt x="107" y="50"/>
                  <a:pt x="107" y="50"/>
                  <a:pt x="107" y="50"/>
                </a:cubicBezTo>
                <a:cubicBezTo>
                  <a:pt x="106" y="51"/>
                  <a:pt x="106" y="51"/>
                  <a:pt x="105" y="52"/>
                </a:cubicBezTo>
                <a:cubicBezTo>
                  <a:pt x="104" y="53"/>
                  <a:pt x="103" y="53"/>
                  <a:pt x="102" y="53"/>
                </a:cubicBezTo>
                <a:cubicBezTo>
                  <a:pt x="101" y="53"/>
                  <a:pt x="101" y="53"/>
                  <a:pt x="101" y="52"/>
                </a:cubicBezTo>
                <a:cubicBezTo>
                  <a:pt x="100" y="52"/>
                  <a:pt x="100" y="51"/>
                  <a:pt x="100" y="50"/>
                </a:cubicBezTo>
                <a:cubicBezTo>
                  <a:pt x="100" y="18"/>
                  <a:pt x="100" y="18"/>
                  <a:pt x="100" y="18"/>
                </a:cubicBezTo>
                <a:cubicBezTo>
                  <a:pt x="92" y="18"/>
                  <a:pt x="92" y="18"/>
                  <a:pt x="92" y="18"/>
                </a:cubicBezTo>
                <a:cubicBezTo>
                  <a:pt x="92" y="53"/>
                  <a:pt x="92" y="53"/>
                  <a:pt x="92" y="53"/>
                </a:cubicBezTo>
                <a:cubicBezTo>
                  <a:pt x="92" y="55"/>
                  <a:pt x="92" y="57"/>
                  <a:pt x="93" y="59"/>
                </a:cubicBezTo>
                <a:cubicBezTo>
                  <a:pt x="94" y="60"/>
                  <a:pt x="96" y="60"/>
                  <a:pt x="97" y="60"/>
                </a:cubicBezTo>
                <a:close/>
                <a:moveTo>
                  <a:pt x="73" y="61"/>
                </a:moveTo>
                <a:cubicBezTo>
                  <a:pt x="77" y="61"/>
                  <a:pt x="80" y="60"/>
                  <a:pt x="82" y="58"/>
                </a:cubicBezTo>
                <a:cubicBezTo>
                  <a:pt x="84" y="56"/>
                  <a:pt x="85" y="53"/>
                  <a:pt x="85" y="49"/>
                </a:cubicBezTo>
                <a:cubicBezTo>
                  <a:pt x="85" y="28"/>
                  <a:pt x="85" y="28"/>
                  <a:pt x="85" y="28"/>
                </a:cubicBezTo>
                <a:cubicBezTo>
                  <a:pt x="85" y="25"/>
                  <a:pt x="84" y="22"/>
                  <a:pt x="82" y="20"/>
                </a:cubicBezTo>
                <a:cubicBezTo>
                  <a:pt x="79" y="18"/>
                  <a:pt x="77" y="17"/>
                  <a:pt x="73" y="17"/>
                </a:cubicBezTo>
                <a:cubicBezTo>
                  <a:pt x="69" y="17"/>
                  <a:pt x="66" y="18"/>
                  <a:pt x="64" y="20"/>
                </a:cubicBezTo>
                <a:cubicBezTo>
                  <a:pt x="62" y="22"/>
                  <a:pt x="61" y="25"/>
                  <a:pt x="61" y="28"/>
                </a:cubicBezTo>
                <a:cubicBezTo>
                  <a:pt x="61" y="49"/>
                  <a:pt x="61" y="49"/>
                  <a:pt x="61" y="49"/>
                </a:cubicBezTo>
                <a:cubicBezTo>
                  <a:pt x="61" y="53"/>
                  <a:pt x="62" y="56"/>
                  <a:pt x="64" y="58"/>
                </a:cubicBezTo>
                <a:cubicBezTo>
                  <a:pt x="66" y="60"/>
                  <a:pt x="69" y="61"/>
                  <a:pt x="73" y="61"/>
                </a:cubicBezTo>
                <a:close/>
                <a:moveTo>
                  <a:pt x="69" y="27"/>
                </a:moveTo>
                <a:cubicBezTo>
                  <a:pt x="69" y="27"/>
                  <a:pt x="70" y="26"/>
                  <a:pt x="70" y="25"/>
                </a:cubicBezTo>
                <a:cubicBezTo>
                  <a:pt x="71" y="25"/>
                  <a:pt x="72" y="24"/>
                  <a:pt x="73" y="24"/>
                </a:cubicBezTo>
                <a:cubicBezTo>
                  <a:pt x="74" y="24"/>
                  <a:pt x="75" y="25"/>
                  <a:pt x="75" y="25"/>
                </a:cubicBezTo>
                <a:cubicBezTo>
                  <a:pt x="76" y="26"/>
                  <a:pt x="76" y="27"/>
                  <a:pt x="76" y="27"/>
                </a:cubicBezTo>
                <a:cubicBezTo>
                  <a:pt x="76" y="50"/>
                  <a:pt x="76" y="50"/>
                  <a:pt x="76" y="50"/>
                </a:cubicBezTo>
                <a:cubicBezTo>
                  <a:pt x="76" y="51"/>
                  <a:pt x="76" y="52"/>
                  <a:pt x="75" y="53"/>
                </a:cubicBezTo>
                <a:cubicBezTo>
                  <a:pt x="75" y="53"/>
                  <a:pt x="74" y="54"/>
                  <a:pt x="73" y="54"/>
                </a:cubicBezTo>
                <a:cubicBezTo>
                  <a:pt x="72" y="54"/>
                  <a:pt x="71" y="53"/>
                  <a:pt x="70" y="53"/>
                </a:cubicBezTo>
                <a:cubicBezTo>
                  <a:pt x="70" y="52"/>
                  <a:pt x="69" y="51"/>
                  <a:pt x="69" y="50"/>
                </a:cubicBezTo>
                <a:cubicBezTo>
                  <a:pt x="69" y="27"/>
                  <a:pt x="69" y="27"/>
                  <a:pt x="69" y="27"/>
                </a:cubicBezTo>
                <a:close/>
                <a:moveTo>
                  <a:pt x="39" y="60"/>
                </a:moveTo>
                <a:cubicBezTo>
                  <a:pt x="49" y="60"/>
                  <a:pt x="49" y="60"/>
                  <a:pt x="49" y="60"/>
                </a:cubicBezTo>
                <a:cubicBezTo>
                  <a:pt x="49" y="33"/>
                  <a:pt x="49" y="33"/>
                  <a:pt x="49" y="33"/>
                </a:cubicBezTo>
                <a:cubicBezTo>
                  <a:pt x="60" y="0"/>
                  <a:pt x="60" y="0"/>
                  <a:pt x="60" y="0"/>
                </a:cubicBezTo>
                <a:cubicBezTo>
                  <a:pt x="50" y="0"/>
                  <a:pt x="50" y="0"/>
                  <a:pt x="50" y="0"/>
                </a:cubicBezTo>
                <a:cubicBezTo>
                  <a:pt x="44" y="23"/>
                  <a:pt x="44" y="23"/>
                  <a:pt x="44" y="23"/>
                </a:cubicBezTo>
                <a:cubicBezTo>
                  <a:pt x="44" y="23"/>
                  <a:pt x="44" y="23"/>
                  <a:pt x="44" y="23"/>
                </a:cubicBezTo>
                <a:cubicBezTo>
                  <a:pt x="38" y="0"/>
                  <a:pt x="38" y="0"/>
                  <a:pt x="38" y="0"/>
                </a:cubicBezTo>
                <a:cubicBezTo>
                  <a:pt x="28" y="0"/>
                  <a:pt x="28" y="0"/>
                  <a:pt x="28" y="0"/>
                </a:cubicBezTo>
                <a:cubicBezTo>
                  <a:pt x="39" y="34"/>
                  <a:pt x="39" y="34"/>
                  <a:pt x="39" y="34"/>
                </a:cubicBezTo>
                <a:cubicBezTo>
                  <a:pt x="39" y="60"/>
                  <a:pt x="39" y="60"/>
                  <a:pt x="39" y="6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矩形 20"/>
          <p:cNvSpPr/>
          <p:nvPr/>
        </p:nvSpPr>
        <p:spPr>
          <a:xfrm>
            <a:off x="1154598" y="928771"/>
            <a:ext cx="5797677" cy="461665"/>
          </a:xfrm>
          <a:prstGeom prst="rect">
            <a:avLst/>
          </a:prstGeom>
        </p:spPr>
        <p:txBody>
          <a:bodyPr wrap="none">
            <a:spAutoFit/>
          </a:bodyPr>
          <a:lstStyle/>
          <a:p>
            <a:r>
              <a:rPr lang="en-US" altLang="zh-CN" sz="2400" b="1" dirty="0"/>
              <a:t>Which product had the highest profit ?</a:t>
            </a:r>
            <a:endParaRPr lang="zh-CN" altLang="en-US" sz="2400" b="1" dirty="0"/>
          </a:p>
        </p:txBody>
      </p:sp>
      <p:sp>
        <p:nvSpPr>
          <p:cNvPr id="24" name="矩形 23"/>
          <p:cNvSpPr/>
          <p:nvPr/>
        </p:nvSpPr>
        <p:spPr>
          <a:xfrm>
            <a:off x="9412350" y="926374"/>
            <a:ext cx="2594406" cy="525657"/>
          </a:xfrm>
          <a:prstGeom prst="rect">
            <a:avLst/>
          </a:prstGeom>
        </p:spPr>
        <p:txBody>
          <a:bodyPr wrap="square">
            <a:spAutoFit/>
          </a:bodyPr>
          <a:lstStyle/>
          <a:p>
            <a:pPr lvl="0" algn="just">
              <a:lnSpc>
                <a:spcPct val="130000"/>
              </a:lnSpc>
            </a:pPr>
            <a:r>
              <a:rPr lang="en-US" altLang="zh-CN" sz="2400" b="1" dirty="0">
                <a:solidFill>
                  <a:schemeClr val="bg1">
                    <a:lumMod val="50000"/>
                  </a:schemeClr>
                </a:solidFill>
                <a:latin typeface="微软雅黑" panose="020B0503020204020204" charset="-122"/>
                <a:ea typeface="微软雅黑" panose="020B0503020204020204" charset="-122"/>
              </a:rPr>
              <a:t>Technology</a:t>
            </a:r>
            <a:endParaRPr lang="zh-CN" altLang="en-US" sz="2400" b="1" dirty="0">
              <a:solidFill>
                <a:schemeClr val="bg1">
                  <a:lumMod val="50000"/>
                </a:schemeClr>
              </a:solidFill>
              <a:latin typeface="微软雅黑" panose="020B0503020204020204" charset="-122"/>
              <a:ea typeface="微软雅黑" panose="020B0503020204020204" charset="-122"/>
            </a:endParaRPr>
          </a:p>
        </p:txBody>
      </p:sp>
      <p:sp>
        <p:nvSpPr>
          <p:cNvPr id="25" name="矩形 24"/>
          <p:cNvSpPr/>
          <p:nvPr/>
        </p:nvSpPr>
        <p:spPr>
          <a:xfrm>
            <a:off x="1154598" y="1708219"/>
            <a:ext cx="8068812" cy="461665"/>
          </a:xfrm>
          <a:prstGeom prst="rect">
            <a:avLst/>
          </a:prstGeom>
        </p:spPr>
        <p:txBody>
          <a:bodyPr wrap="none">
            <a:spAutoFit/>
          </a:bodyPr>
          <a:lstStyle/>
          <a:p>
            <a:r>
              <a:rPr lang="en-US" altLang="zh-CN" sz="2400" b="1" dirty="0"/>
              <a:t>Which product had the most efficient profit structure ?</a:t>
            </a:r>
            <a:endParaRPr lang="zh-CN" altLang="en-US" sz="2400" b="1" dirty="0"/>
          </a:p>
        </p:txBody>
      </p:sp>
      <p:sp>
        <p:nvSpPr>
          <p:cNvPr id="26" name="矩形 25"/>
          <p:cNvSpPr/>
          <p:nvPr/>
        </p:nvSpPr>
        <p:spPr>
          <a:xfrm>
            <a:off x="9412350" y="1650698"/>
            <a:ext cx="2594406" cy="525657"/>
          </a:xfrm>
          <a:prstGeom prst="rect">
            <a:avLst/>
          </a:prstGeom>
        </p:spPr>
        <p:txBody>
          <a:bodyPr wrap="square">
            <a:spAutoFit/>
          </a:bodyPr>
          <a:lstStyle/>
          <a:p>
            <a:pPr lvl="0" algn="just">
              <a:lnSpc>
                <a:spcPct val="130000"/>
              </a:lnSpc>
            </a:pPr>
            <a:r>
              <a:rPr lang="en-US" altLang="zh-CN" sz="2400" b="1" dirty="0">
                <a:solidFill>
                  <a:schemeClr val="bg1">
                    <a:lumMod val="50000"/>
                  </a:schemeClr>
                </a:solidFill>
                <a:latin typeface="微软雅黑" panose="020B0503020204020204" charset="-122"/>
                <a:ea typeface="微软雅黑" panose="020B0503020204020204" charset="-122"/>
              </a:rPr>
              <a:t>Office</a:t>
            </a:r>
            <a:r>
              <a:rPr lang="zh-CN" altLang="en-US" sz="2400" b="1" dirty="0">
                <a:solidFill>
                  <a:schemeClr val="bg1">
                    <a:lumMod val="50000"/>
                  </a:schemeClr>
                </a:solidFill>
                <a:latin typeface="微软雅黑" panose="020B0503020204020204" charset="-122"/>
                <a:ea typeface="微软雅黑" panose="020B0503020204020204" charset="-122"/>
              </a:rPr>
              <a:t> </a:t>
            </a:r>
            <a:r>
              <a:rPr lang="en-US" altLang="zh-CN" sz="2400" b="1" dirty="0">
                <a:solidFill>
                  <a:schemeClr val="bg1">
                    <a:lumMod val="50000"/>
                  </a:schemeClr>
                </a:solidFill>
                <a:latin typeface="微软雅黑" panose="020B0503020204020204" charset="-122"/>
                <a:ea typeface="微软雅黑" panose="020B0503020204020204" charset="-122"/>
              </a:rPr>
              <a:t>Supplies</a:t>
            </a:r>
            <a:endParaRPr lang="zh-CN" altLang="en-US" sz="2400" b="1" dirty="0">
              <a:solidFill>
                <a:schemeClr val="bg1">
                  <a:lumMod val="50000"/>
                </a:schemeClr>
              </a:solidFill>
              <a:latin typeface="微软雅黑" panose="020B0503020204020204" charset="-122"/>
              <a:ea typeface="微软雅黑" panose="020B0503020204020204" charset="-122"/>
            </a:endParaRPr>
          </a:p>
        </p:txBody>
      </p:sp>
      <p:sp>
        <p:nvSpPr>
          <p:cNvPr id="28" name="矩形 27"/>
          <p:cNvSpPr/>
          <p:nvPr/>
        </p:nvSpPr>
        <p:spPr>
          <a:xfrm>
            <a:off x="7841247" y="5234766"/>
            <a:ext cx="2594406" cy="972574"/>
          </a:xfrm>
          <a:prstGeom prst="rect">
            <a:avLst/>
          </a:prstGeom>
        </p:spPr>
        <p:txBody>
          <a:bodyPr wrap="square">
            <a:spAutoFit/>
          </a:bodyPr>
          <a:lstStyle/>
          <a:p>
            <a:pPr lvl="0" algn="just">
              <a:lnSpc>
                <a:spcPct val="130000"/>
              </a:lnSpc>
            </a:pPr>
            <a:r>
              <a:rPr lang="zh-CN" altLang="en-US" sz="11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100" dirty="0">
                <a:solidFill>
                  <a:schemeClr val="bg1">
                    <a:lumMod val="50000"/>
                  </a:schemeClr>
                </a:solidFill>
                <a:latin typeface="微软雅黑" panose="020B0503020204020204" charset="-122"/>
                <a:ea typeface="微软雅黑" panose="020B0503020204020204" charset="-122"/>
              </a:rPr>
              <a:t>8-14</a:t>
            </a:r>
            <a:r>
              <a:rPr lang="zh-CN" altLang="en-US" sz="1100" dirty="0">
                <a:solidFill>
                  <a:schemeClr val="bg1">
                    <a:lumMod val="50000"/>
                  </a:schemeClr>
                </a:solidFill>
                <a:latin typeface="微软雅黑" panose="020B0503020204020204" charset="-122"/>
                <a:ea typeface="微软雅黑" panose="020B0503020204020204" charset="-122"/>
              </a:rPr>
              <a:t>号字，</a:t>
            </a:r>
            <a:r>
              <a:rPr lang="en-US" altLang="zh-CN" sz="1100" dirty="0">
                <a:solidFill>
                  <a:schemeClr val="bg1">
                    <a:lumMod val="50000"/>
                  </a:schemeClr>
                </a:solidFill>
                <a:latin typeface="微软雅黑" panose="020B0503020204020204" charset="-122"/>
                <a:ea typeface="微软雅黑" panose="020B0503020204020204" charset="-122"/>
              </a:rPr>
              <a:t>1.3</a:t>
            </a:r>
            <a:r>
              <a:rPr lang="zh-CN" altLang="en-US" sz="1100" dirty="0">
                <a:solidFill>
                  <a:schemeClr val="bg1">
                    <a:lumMod val="50000"/>
                  </a:schemeClr>
                </a:solidFill>
                <a:latin typeface="微软雅黑" panose="020B0503020204020204" charset="-122"/>
                <a:ea typeface="微软雅黑" panose="020B0503020204020204" charset="-122"/>
              </a:rPr>
              <a:t>倍字间距。</a:t>
            </a:r>
            <a:endParaRPr lang="zh-CN" altLang="en-US" sz="1100" dirty="0">
              <a:solidFill>
                <a:schemeClr val="bg1">
                  <a:lumMod val="50000"/>
                </a:schemeClr>
              </a:solidFill>
              <a:latin typeface="微软雅黑" panose="020B0503020204020204" charset="-122"/>
              <a:ea typeface="微软雅黑" panose="020B0503020204020204" charset="-122"/>
            </a:endParaRPr>
          </a:p>
        </p:txBody>
      </p:sp>
      <p:pic>
        <p:nvPicPr>
          <p:cNvPr id="30" name="图片 29"/>
          <p:cNvPicPr>
            <a:picLocks noChangeAspect="1"/>
          </p:cNvPicPr>
          <p:nvPr/>
        </p:nvPicPr>
        <p:blipFill>
          <a:blip r:embed="rId1"/>
          <a:stretch>
            <a:fillRect/>
          </a:stretch>
        </p:blipFill>
        <p:spPr>
          <a:xfrm>
            <a:off x="15039" y="2485708"/>
            <a:ext cx="3767087" cy="3238602"/>
          </a:xfrm>
          <a:prstGeom prst="rect">
            <a:avLst/>
          </a:prstGeom>
        </p:spPr>
      </p:pic>
      <p:pic>
        <p:nvPicPr>
          <p:cNvPr id="32" name="图片 31"/>
          <p:cNvPicPr>
            <a:picLocks noChangeAspect="1"/>
          </p:cNvPicPr>
          <p:nvPr/>
        </p:nvPicPr>
        <p:blipFill>
          <a:blip r:embed="rId2"/>
          <a:stretch>
            <a:fillRect/>
          </a:stretch>
        </p:blipFill>
        <p:spPr>
          <a:xfrm>
            <a:off x="3781540" y="2485708"/>
            <a:ext cx="8119414" cy="42145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73758" y="681447"/>
            <a:ext cx="8873609" cy="369332"/>
          </a:xfrm>
          <a:prstGeom prst="rect">
            <a:avLst/>
          </a:prstGeom>
          <a:noFill/>
        </p:spPr>
        <p:txBody>
          <a:bodyPr wrap="square">
            <a:spAutoFit/>
          </a:bodyPr>
          <a:lstStyle/>
          <a:p>
            <a:r>
              <a:rPr lang="en-US" altLang="zh-CN" b="1" dirty="0"/>
              <a:t>How did the types of the product of the company influence the profit &amp; margin ?</a:t>
            </a:r>
            <a:endParaRPr lang="zh-CN" altLang="en-US" b="1" dirty="0"/>
          </a:p>
        </p:txBody>
      </p:sp>
      <p:sp>
        <p:nvSpPr>
          <p:cNvPr id="19" name="文本框 18"/>
          <p:cNvSpPr txBox="1"/>
          <p:nvPr/>
        </p:nvSpPr>
        <p:spPr>
          <a:xfrm>
            <a:off x="373758" y="1435149"/>
            <a:ext cx="7736572" cy="707886"/>
          </a:xfrm>
          <a:prstGeom prst="rect">
            <a:avLst/>
          </a:prstGeom>
          <a:noFill/>
        </p:spPr>
        <p:txBody>
          <a:bodyPr wrap="square">
            <a:spAutoFit/>
          </a:bodyPr>
          <a:lstStyle/>
          <a:p>
            <a:r>
              <a:rPr lang="en-US" altLang="zh-CN" sz="2000" dirty="0"/>
              <a:t>Among the three major product, the profit was mainly contributed by Technology products and Office Supplies.</a:t>
            </a:r>
            <a:endParaRPr lang="zh-CN" altLang="en-US" sz="2000" dirty="0"/>
          </a:p>
        </p:txBody>
      </p:sp>
      <p:pic>
        <p:nvPicPr>
          <p:cNvPr id="3" name="图片 2"/>
          <p:cNvPicPr>
            <a:picLocks noChangeAspect="1"/>
          </p:cNvPicPr>
          <p:nvPr/>
        </p:nvPicPr>
        <p:blipFill>
          <a:blip r:embed="rId1"/>
          <a:stretch>
            <a:fillRect/>
          </a:stretch>
        </p:blipFill>
        <p:spPr>
          <a:xfrm>
            <a:off x="486270" y="2687760"/>
            <a:ext cx="4938483" cy="38802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2986" y="1071367"/>
            <a:ext cx="7702825" cy="2031325"/>
          </a:xfrm>
          <a:prstGeom prst="rect">
            <a:avLst/>
          </a:prstGeom>
          <a:noFill/>
        </p:spPr>
        <p:txBody>
          <a:bodyPr wrap="square">
            <a:spAutoFit/>
          </a:bodyPr>
          <a:lstStyle/>
          <a:p>
            <a:r>
              <a:rPr lang="en-US" altLang="zh-CN" dirty="0"/>
              <a:t>The company had a very high margin (more than double the company’s total margin) on a few of the sub-categories. Mainly within Office Supplies. Half of Technology’s subcategories also had a high margin. The chart also confirms that the profit margin on the sub-categories within Furniture were low. Two of the sub-categories from Furniture were even being sold at a loss. But technology was contributing most to the profit because of the outstanding performance in sales.</a:t>
            </a:r>
            <a:endParaRPr lang="zh-CN" altLang="en-US" dirty="0"/>
          </a:p>
        </p:txBody>
      </p:sp>
      <p:pic>
        <p:nvPicPr>
          <p:cNvPr id="9" name="图片 8"/>
          <p:cNvPicPr>
            <a:picLocks noChangeAspect="1"/>
          </p:cNvPicPr>
          <p:nvPr/>
        </p:nvPicPr>
        <p:blipFill>
          <a:blip r:embed="rId1"/>
          <a:stretch>
            <a:fillRect/>
          </a:stretch>
        </p:blipFill>
        <p:spPr>
          <a:xfrm>
            <a:off x="362986" y="3228230"/>
            <a:ext cx="7702825" cy="3477438"/>
          </a:xfrm>
          <a:prstGeom prst="rect">
            <a:avLst/>
          </a:prstGeom>
        </p:spPr>
      </p:pic>
      <p:pic>
        <p:nvPicPr>
          <p:cNvPr id="2" name="图片 1"/>
          <p:cNvPicPr>
            <a:picLocks noChangeAspect="1"/>
          </p:cNvPicPr>
          <p:nvPr/>
        </p:nvPicPr>
        <p:blipFill>
          <a:blip r:embed="rId2"/>
          <a:stretch>
            <a:fillRect/>
          </a:stretch>
        </p:blipFill>
        <p:spPr>
          <a:xfrm>
            <a:off x="300700" y="514779"/>
            <a:ext cx="8998476" cy="4938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5213" y="563405"/>
            <a:ext cx="9634992" cy="369332"/>
          </a:xfrm>
          <a:prstGeom prst="rect">
            <a:avLst/>
          </a:prstGeom>
          <a:noFill/>
        </p:spPr>
        <p:txBody>
          <a:bodyPr wrap="square">
            <a:spAutoFit/>
          </a:bodyPr>
          <a:lstStyle/>
          <a:p>
            <a:r>
              <a:rPr lang="en-US" altLang="zh-CN" b="1" dirty="0"/>
              <a:t>What improvements should be made in the company's business for several products ?</a:t>
            </a:r>
            <a:endParaRPr lang="zh-CN" altLang="en-US" b="1" dirty="0"/>
          </a:p>
        </p:txBody>
      </p:sp>
      <p:sp>
        <p:nvSpPr>
          <p:cNvPr id="7" name="文本框 6"/>
          <p:cNvSpPr txBox="1"/>
          <p:nvPr/>
        </p:nvSpPr>
        <p:spPr>
          <a:xfrm>
            <a:off x="455213" y="1021376"/>
            <a:ext cx="6094674" cy="1477328"/>
          </a:xfrm>
          <a:prstGeom prst="rect">
            <a:avLst/>
          </a:prstGeom>
          <a:noFill/>
        </p:spPr>
        <p:txBody>
          <a:bodyPr wrap="square">
            <a:spAutoFit/>
          </a:bodyPr>
          <a:lstStyle/>
          <a:p>
            <a:r>
              <a:rPr lang="en-US" altLang="zh-CN" dirty="0"/>
              <a:t>Even though for Furniture the overall sales were increasing month by month, nearly half of the months had a negative margin and the profit was fluctuating around 0 for a long time, the company should reduce the furniture business or carry out related cost control.</a:t>
            </a:r>
            <a:endParaRPr lang="zh-CN" altLang="en-US" dirty="0"/>
          </a:p>
        </p:txBody>
      </p:sp>
      <p:pic>
        <p:nvPicPr>
          <p:cNvPr id="9" name="图片 8"/>
          <p:cNvPicPr>
            <a:picLocks noChangeAspect="1"/>
          </p:cNvPicPr>
          <p:nvPr/>
        </p:nvPicPr>
        <p:blipFill>
          <a:blip r:embed="rId1"/>
          <a:stretch>
            <a:fillRect/>
          </a:stretch>
        </p:blipFill>
        <p:spPr>
          <a:xfrm>
            <a:off x="455214" y="2587343"/>
            <a:ext cx="5889928" cy="1902112"/>
          </a:xfrm>
          <a:prstGeom prst="rect">
            <a:avLst/>
          </a:prstGeom>
        </p:spPr>
      </p:pic>
      <p:pic>
        <p:nvPicPr>
          <p:cNvPr id="11" name="图片 10"/>
          <p:cNvPicPr>
            <a:picLocks noChangeAspect="1"/>
          </p:cNvPicPr>
          <p:nvPr/>
        </p:nvPicPr>
        <p:blipFill>
          <a:blip r:embed="rId2"/>
          <a:stretch>
            <a:fillRect/>
          </a:stretch>
        </p:blipFill>
        <p:spPr>
          <a:xfrm>
            <a:off x="455213" y="4635611"/>
            <a:ext cx="5873136" cy="1973188"/>
          </a:xfrm>
          <a:prstGeom prst="rect">
            <a:avLst/>
          </a:prstGeom>
        </p:spPr>
      </p:pic>
      <p:pic>
        <p:nvPicPr>
          <p:cNvPr id="13" name="图片 12"/>
          <p:cNvPicPr>
            <a:picLocks noChangeAspect="1"/>
          </p:cNvPicPr>
          <p:nvPr/>
        </p:nvPicPr>
        <p:blipFill>
          <a:blip r:embed="rId3"/>
          <a:stretch>
            <a:fillRect/>
          </a:stretch>
        </p:blipFill>
        <p:spPr>
          <a:xfrm>
            <a:off x="6580803" y="2587343"/>
            <a:ext cx="5026181" cy="40382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99335" y="2515870"/>
            <a:ext cx="7592695" cy="1291590"/>
          </a:xfrm>
          <a:prstGeom prst="rect">
            <a:avLst/>
          </a:prstGeom>
          <a:noFill/>
        </p:spPr>
        <p:txBody>
          <a:bodyPr wrap="square" rtlCol="0">
            <a:spAutoFit/>
          </a:bodyPr>
          <a:lstStyle/>
          <a:p>
            <a:pPr marL="0" marR="0" lvl="0" indent="0" algn="ctr" defTabSz="608965" rtl="0" eaLnBrk="1" fontAlgn="auto" latinLnBrk="0" hangingPunct="1">
              <a:lnSpc>
                <a:spcPct val="130000"/>
              </a:lnSpc>
              <a:spcBef>
                <a:spcPts val="0"/>
              </a:spcBef>
              <a:spcAft>
                <a:spcPts val="0"/>
              </a:spcAft>
              <a:buClrTx/>
              <a:buSzTx/>
              <a:buFontTx/>
              <a:buNone/>
              <a:defRPr/>
            </a:pPr>
            <a:r>
              <a:rPr kumimoji="0" lang="en-US" altLang="zh-CN" sz="6000" b="1" i="0" u="none" strike="noStrike" kern="1200" cap="none" spc="0" normalizeH="0" baseline="0" noProof="0" dirty="0">
                <a:ln>
                  <a:noFill/>
                </a:ln>
                <a:solidFill>
                  <a:prstClr val="black"/>
                </a:solidFill>
                <a:effectLst/>
                <a:uLnTx/>
                <a:uFillTx/>
                <a:latin typeface="Segoe UI"/>
                <a:ea typeface="微软雅黑" panose="020B0503020204020204" charset="-122"/>
                <a:cs typeface="+mn-cs"/>
              </a:rPr>
              <a:t>Segment Analysis</a:t>
            </a:r>
            <a:endParaRPr kumimoji="0" lang="en-US" altLang="zh-CN" sz="6000" b="1" i="0" u="none" strike="noStrike" kern="1200" cap="none" spc="0" normalizeH="0" baseline="0" noProof="0" dirty="0">
              <a:ln>
                <a:noFill/>
              </a:ln>
              <a:solidFill>
                <a:prstClr val="black"/>
              </a:solidFill>
              <a:effectLst/>
              <a:uLnTx/>
              <a:uFillTx/>
              <a:latin typeface="Segoe UI"/>
              <a:ea typeface="微软雅黑" panose="020B0503020204020204" charset="-122"/>
              <a:cs typeface="+mn-cs"/>
            </a:endParaRP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a:ln>
                <a:noFill/>
              </a:ln>
              <a:solidFill>
                <a:prstClr val="white"/>
              </a:solidFill>
              <a:effectLst/>
              <a:uLnTx/>
              <a:uFillTx/>
              <a:latin typeface="Segoe UI"/>
              <a:ea typeface="微软雅黑"/>
              <a:cs typeface="+mn-cs"/>
            </a:endParaRPr>
          </a:p>
        </p:txBody>
      </p:sp>
    </p:spTree>
  </p:cSld>
  <p:clrMapOvr>
    <a:masterClrMapping/>
  </p:clrMapOvr>
  <p:transition spd="slow"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518261" y="482505"/>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Segoe UI"/>
              <a:ea typeface="微软雅黑"/>
              <a:cs typeface="+mn-cs"/>
            </a:endParaRPr>
          </a:p>
        </p:txBody>
      </p:sp>
      <p:cxnSp>
        <p:nvCxnSpPr>
          <p:cNvPr id="67" name="直接连接符 66"/>
          <p:cNvCxnSpPr>
            <a:stCxn id="7" idx="3"/>
          </p:cNvCxnSpPr>
          <p:nvPr/>
        </p:nvCxnSpPr>
        <p:spPr>
          <a:xfrm>
            <a:off x="6253146" y="4448250"/>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796959" y="3436035"/>
            <a:ext cx="3549015" cy="337185"/>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Segoe UI"/>
                <a:ea typeface="微软雅黑"/>
                <a:cs typeface="+mn-cs"/>
              </a:rPr>
              <a:t>Provide the highest profit buyer ID</a:t>
            </a:r>
            <a:r>
              <a:rPr kumimoji="0" lang="en-US" altLang="zh-CN" sz="1600" b="0" i="0" u="none" strike="noStrike" kern="1200" cap="none" spc="0" normalizeH="0" baseline="0" noProof="0" dirty="0">
                <a:ln>
                  <a:noFill/>
                </a:ln>
                <a:solidFill>
                  <a:prstClr val="black"/>
                </a:solidFill>
                <a:effectLst/>
                <a:uLnTx/>
                <a:uFillTx/>
                <a:latin typeface="Segoe UI"/>
                <a:ea typeface="微软雅黑"/>
                <a:cs typeface="+mn-cs"/>
              </a:rPr>
              <a:t>?</a:t>
            </a:r>
            <a:endParaRPr kumimoji="0" lang="en-US" altLang="zh-CN" sz="1600" b="0" i="0" u="none" strike="noStrike" kern="1200" cap="none" spc="0" normalizeH="0" baseline="0" noProof="0" dirty="0">
              <a:ln>
                <a:noFill/>
              </a:ln>
              <a:solidFill>
                <a:prstClr val="black"/>
              </a:solidFill>
              <a:effectLst/>
              <a:uLnTx/>
              <a:uFillTx/>
              <a:latin typeface="Segoe UI"/>
              <a:ea typeface="微软雅黑"/>
              <a:cs typeface="+mn-cs"/>
            </a:endParaRPr>
          </a:p>
        </p:txBody>
      </p:sp>
      <p:pic>
        <p:nvPicPr>
          <p:cNvPr id="4" name="图片 3"/>
          <p:cNvPicPr>
            <a:picLocks noChangeAspect="1"/>
          </p:cNvPicPr>
          <p:nvPr/>
        </p:nvPicPr>
        <p:blipFill>
          <a:blip r:embed="rId1"/>
          <a:stretch>
            <a:fillRect/>
          </a:stretch>
        </p:blipFill>
        <p:spPr>
          <a:xfrm>
            <a:off x="1281947" y="116515"/>
            <a:ext cx="1546548" cy="1551192"/>
          </a:xfrm>
          <a:prstGeom prst="rect">
            <a:avLst/>
          </a:prstGeom>
        </p:spPr>
      </p:pic>
      <p:pic>
        <p:nvPicPr>
          <p:cNvPr id="5" name="图片 4" descr="截屏2022-11-01 10.23.37"/>
          <p:cNvPicPr>
            <a:picLocks noChangeAspect="1"/>
          </p:cNvPicPr>
          <p:nvPr/>
        </p:nvPicPr>
        <p:blipFill>
          <a:blip r:embed="rId2"/>
          <a:stretch>
            <a:fillRect/>
          </a:stretch>
        </p:blipFill>
        <p:spPr>
          <a:xfrm>
            <a:off x="4798695" y="644525"/>
            <a:ext cx="6824345" cy="2773680"/>
          </a:xfrm>
          <a:prstGeom prst="rect">
            <a:avLst/>
          </a:prstGeom>
        </p:spPr>
      </p:pic>
      <p:sp>
        <p:nvSpPr>
          <p:cNvPr id="42" name="矩形 41"/>
          <p:cNvSpPr/>
          <p:nvPr/>
        </p:nvSpPr>
        <p:spPr>
          <a:xfrm>
            <a:off x="796701" y="3876129"/>
            <a:ext cx="6550312" cy="370840"/>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TC-20980</a:t>
            </a:r>
            <a:endPar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sp>
        <p:nvSpPr>
          <p:cNvPr id="43" name="矩形 42"/>
          <p:cNvSpPr/>
          <p:nvPr/>
        </p:nvSpPr>
        <p:spPr>
          <a:xfrm>
            <a:off x="796701" y="4873079"/>
            <a:ext cx="6550312" cy="410845"/>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Most </a:t>
            </a:r>
            <a:r>
              <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o</a:t>
            </a: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rdered </a:t>
            </a:r>
            <a:r>
              <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b</a:t>
            </a: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uyer ID</a:t>
            </a:r>
            <a:r>
              <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44" name="矩形 43"/>
          <p:cNvSpPr/>
          <p:nvPr/>
        </p:nvSpPr>
        <p:spPr>
          <a:xfrm>
            <a:off x="796701" y="5430609"/>
            <a:ext cx="6550312" cy="370840"/>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WB-21850</a:t>
            </a:r>
            <a:endPar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pic>
        <p:nvPicPr>
          <p:cNvPr id="45" name="图片 44" descr="截屏2022-11-01 10.30.12"/>
          <p:cNvPicPr>
            <a:picLocks noChangeAspect="1"/>
          </p:cNvPicPr>
          <p:nvPr/>
        </p:nvPicPr>
        <p:blipFill>
          <a:blip r:embed="rId3"/>
          <a:stretch>
            <a:fillRect/>
          </a:stretch>
        </p:blipFill>
        <p:spPr>
          <a:xfrm>
            <a:off x="4798695" y="3435985"/>
            <a:ext cx="7030720" cy="3204210"/>
          </a:xfrm>
          <a:prstGeom prst="rect">
            <a:avLst/>
          </a:prstGeom>
        </p:spPr>
      </p:pic>
      <p:sp>
        <p:nvSpPr>
          <p:cNvPr id="2" name="矩形 1"/>
          <p:cNvSpPr/>
          <p:nvPr/>
        </p:nvSpPr>
        <p:spPr>
          <a:xfrm>
            <a:off x="716803" y="1230990"/>
            <a:ext cx="3342640" cy="337185"/>
          </a:xfrm>
          <a:prstGeom prst="rect">
            <a:avLst/>
          </a:prstGeom>
        </p:spPr>
        <p:txBody>
          <a:bodyPr wrap="non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charset="0"/>
                <a:ea typeface="微软雅黑" charset="0"/>
                <a:cs typeface="+mn-cs"/>
              </a:rPr>
              <a:t>The highest profit source group?</a:t>
            </a:r>
            <a:endParaRPr kumimoji="0" lang="en-US" altLang="zh-CN" sz="1600" b="0" i="0" u="none" strike="noStrike" kern="1200" cap="none" spc="0" normalizeH="0" baseline="0" noProof="0" dirty="0">
              <a:ln>
                <a:noFill/>
              </a:ln>
              <a:solidFill>
                <a:prstClr val="black"/>
              </a:solidFill>
              <a:effectLst/>
              <a:uLnTx/>
              <a:uFillTx/>
              <a:latin typeface="微软雅黑" charset="0"/>
              <a:ea typeface="微软雅黑" charset="0"/>
              <a:cs typeface="+mn-cs"/>
            </a:endParaRPr>
          </a:p>
        </p:txBody>
      </p:sp>
      <p:sp>
        <p:nvSpPr>
          <p:cNvPr id="102" name="矩形 101"/>
          <p:cNvSpPr/>
          <p:nvPr/>
        </p:nvSpPr>
        <p:spPr>
          <a:xfrm>
            <a:off x="716691" y="1667599"/>
            <a:ext cx="6550312" cy="370840"/>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consumer segment</a:t>
            </a:r>
            <a:endPar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518261" y="482505"/>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102" name="矩形 101"/>
          <p:cNvSpPr/>
          <p:nvPr/>
        </p:nvSpPr>
        <p:spPr>
          <a:xfrm>
            <a:off x="5918834" y="702310"/>
            <a:ext cx="6273165" cy="3425938"/>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High profits and the volume of orders placed </a:t>
            </a:r>
            <a:r>
              <a:rPr kumimoji="0" lang="en-US"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we</a:t>
            </a:r>
            <a:r>
              <a:rPr kumimoji="0"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re not directly related to the two top15 </a:t>
            </a:r>
            <a:r>
              <a:rPr kumimoji="0" lang="en-US"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and </a:t>
            </a:r>
            <a:r>
              <a:rPr kumimoji="0"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list of IDs do not overlap, which </a:t>
            </a:r>
            <a:r>
              <a:rPr kumimoji="0" lang="en-US"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wa</a:t>
            </a:r>
            <a:r>
              <a:rPr kumimoji="0"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s </a:t>
            </a:r>
            <a:r>
              <a:rPr kumimoji="0" lang="en-US"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as </a:t>
            </a:r>
            <a:r>
              <a:rPr kumimoji="0"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the same trend as technology products, because the number of technology products </a:t>
            </a:r>
            <a:r>
              <a:rPr kumimoji="0" lang="en-US"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ordered was not </a:t>
            </a:r>
            <a:r>
              <a:rPr lang="en-US" sz="1400" dirty="0">
                <a:solidFill>
                  <a:prstClr val="white">
                    <a:lumMod val="50000"/>
                  </a:prstClr>
                </a:solidFill>
                <a:latin typeface="微软雅黑" panose="020B0503020204020204" charset="-122"/>
                <a:ea typeface="微软雅黑" panose="020B0503020204020204" charset="-122"/>
              </a:rPr>
              <a:t>high </a:t>
            </a:r>
            <a:r>
              <a:rPr kumimoji="0"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but the price is high</a:t>
            </a:r>
            <a:r>
              <a:rPr kumimoji="0" lang="en-US"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a:t>
            </a:r>
            <a:r>
              <a:rPr kumimoji="0" lang="en-US" altLang="zh-CN"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Therefore </a:t>
            </a:r>
            <a:r>
              <a:rPr lang="en-US" altLang="zh-CN" sz="1400" dirty="0">
                <a:solidFill>
                  <a:prstClr val="white">
                    <a:lumMod val="50000"/>
                  </a:prstClr>
                </a:solidFill>
                <a:latin typeface="微软雅黑" panose="020B0503020204020204" charset="-122"/>
                <a:ea typeface="微软雅黑" panose="020B0503020204020204" charset="-122"/>
              </a:rPr>
              <a:t>the</a:t>
            </a:r>
            <a:r>
              <a:rPr lang="zh-CN" altLang="en-US" sz="1400" dirty="0">
                <a:solidFill>
                  <a:prstClr val="white">
                    <a:lumMod val="50000"/>
                  </a:prstClr>
                </a:solidFill>
                <a:latin typeface="微软雅黑" panose="020B0503020204020204" charset="-122"/>
                <a:ea typeface="微软雅黑" panose="020B0503020204020204" charset="-122"/>
              </a:rPr>
              <a:t> </a:t>
            </a:r>
            <a:r>
              <a:rPr lang="en-US" altLang="zh-CN" sz="1400" dirty="0">
                <a:solidFill>
                  <a:prstClr val="white">
                    <a:lumMod val="50000"/>
                  </a:prstClr>
                </a:solidFill>
                <a:latin typeface="微软雅黑" panose="020B0503020204020204" charset="-122"/>
                <a:ea typeface="微软雅黑" panose="020B0503020204020204" charset="-122"/>
              </a:rPr>
              <a:t>buyer of technology was the most important ones.</a:t>
            </a:r>
            <a:endParaRPr lang="en-US" altLang="zh-CN" sz="1400" dirty="0">
              <a:solidFill>
                <a:prstClr val="white">
                  <a:lumMod val="50000"/>
                </a:prstClr>
              </a:solidFill>
              <a:latin typeface="微软雅黑" panose="020B0503020204020204" charset="-122"/>
              <a:ea typeface="微软雅黑" panose="020B0503020204020204" charset="-122"/>
            </a:endParaRPr>
          </a:p>
          <a:p>
            <a:pPr marL="0" marR="0" lvl="0" indent="0" algn="l" defTabSz="913765"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a:p>
            <a:pPr marL="0" marR="0" lvl="0" indent="0" algn="l" defTabSz="913765"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a:p>
            <a:pPr>
              <a:lnSpc>
                <a:spcPct val="130000"/>
              </a:lnSpc>
              <a:defRPr/>
            </a:pPr>
            <a:r>
              <a:rPr kumimoji="0" lang="en-US" altLang="zh-CN"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The consumer segment had a bit lower profit margin comparing with Corporate and Home Office. This was most likely explained by the high volume of sales it’s doing in Furniture, which we saw before the lowest profit margin out of all the categories of products.</a:t>
            </a:r>
            <a:endParaRPr kumimoji="0" lang="en-US" altLang="zh-CN" sz="140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a:p>
            <a:pPr marL="0" marR="0" lvl="0" indent="0" algn="l" defTabSz="913765"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pic>
        <p:nvPicPr>
          <p:cNvPr id="4" name="图片 3"/>
          <p:cNvPicPr>
            <a:picLocks noChangeAspect="1"/>
          </p:cNvPicPr>
          <p:nvPr/>
        </p:nvPicPr>
        <p:blipFill>
          <a:blip r:embed="rId1"/>
          <a:stretch>
            <a:fillRect/>
          </a:stretch>
        </p:blipFill>
        <p:spPr>
          <a:xfrm>
            <a:off x="1281947" y="116515"/>
            <a:ext cx="1546548" cy="1551192"/>
          </a:xfrm>
          <a:prstGeom prst="rect">
            <a:avLst/>
          </a:prstGeom>
        </p:spPr>
      </p:pic>
      <p:pic>
        <p:nvPicPr>
          <p:cNvPr id="5" name="图片 4" descr="截屏2022-11-01 10.40.42"/>
          <p:cNvPicPr>
            <a:picLocks noChangeAspect="1"/>
          </p:cNvPicPr>
          <p:nvPr/>
        </p:nvPicPr>
        <p:blipFill>
          <a:blip r:embed="rId2"/>
          <a:stretch>
            <a:fillRect/>
          </a:stretch>
        </p:blipFill>
        <p:spPr>
          <a:xfrm>
            <a:off x="922655" y="357505"/>
            <a:ext cx="4996180" cy="2109470"/>
          </a:xfrm>
          <a:prstGeom prst="rect">
            <a:avLst/>
          </a:prstGeom>
        </p:spPr>
      </p:pic>
      <p:pic>
        <p:nvPicPr>
          <p:cNvPr id="42" name="图片 41" descr="截屏2022-11-01 10.41.31"/>
          <p:cNvPicPr>
            <a:picLocks noChangeAspect="1"/>
          </p:cNvPicPr>
          <p:nvPr/>
        </p:nvPicPr>
        <p:blipFill>
          <a:blip r:embed="rId3"/>
          <a:stretch>
            <a:fillRect/>
          </a:stretch>
        </p:blipFill>
        <p:spPr>
          <a:xfrm>
            <a:off x="900430" y="2360295"/>
            <a:ext cx="5109845" cy="2138045"/>
          </a:xfrm>
          <a:prstGeom prst="rect">
            <a:avLst/>
          </a:prstGeom>
        </p:spPr>
      </p:pic>
      <p:pic>
        <p:nvPicPr>
          <p:cNvPr id="45" name="图片 44" descr="截屏2022-11-01 10.44.16"/>
          <p:cNvPicPr>
            <a:picLocks noChangeAspect="1"/>
          </p:cNvPicPr>
          <p:nvPr/>
        </p:nvPicPr>
        <p:blipFill>
          <a:blip r:embed="rId4"/>
          <a:stretch>
            <a:fillRect/>
          </a:stretch>
        </p:blipFill>
        <p:spPr>
          <a:xfrm>
            <a:off x="6490335" y="4498340"/>
            <a:ext cx="5113020" cy="2110105"/>
          </a:xfrm>
          <a:prstGeom prst="rect">
            <a:avLst/>
          </a:prstGeom>
        </p:spPr>
      </p:pic>
      <p:pic>
        <p:nvPicPr>
          <p:cNvPr id="47" name="图片 46" descr="截屏2022-11-01 10.41.55"/>
          <p:cNvPicPr>
            <a:picLocks noChangeAspect="1"/>
          </p:cNvPicPr>
          <p:nvPr/>
        </p:nvPicPr>
        <p:blipFill>
          <a:blip r:embed="rId5"/>
          <a:stretch>
            <a:fillRect/>
          </a:stretch>
        </p:blipFill>
        <p:spPr>
          <a:xfrm>
            <a:off x="922655" y="4469765"/>
            <a:ext cx="5226050" cy="2138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99335" y="2515870"/>
            <a:ext cx="7592695" cy="1166794"/>
          </a:xfrm>
          <a:prstGeom prst="rect">
            <a:avLst/>
          </a:prstGeom>
          <a:noFill/>
        </p:spPr>
        <p:txBody>
          <a:bodyPr wrap="square" rtlCol="0">
            <a:spAutoFit/>
          </a:bodyPr>
          <a:lstStyle/>
          <a:p>
            <a:pPr marL="0" marR="0" lvl="0" indent="0" algn="ctr" defTabSz="608965" rtl="0" eaLnBrk="1" fontAlgn="auto" latinLnBrk="0" hangingPunct="1">
              <a:lnSpc>
                <a:spcPct val="130000"/>
              </a:lnSpc>
              <a:spcBef>
                <a:spcPts val="0"/>
              </a:spcBef>
              <a:spcAft>
                <a:spcPts val="0"/>
              </a:spcAft>
              <a:buClrTx/>
              <a:buSzTx/>
              <a:buFontTx/>
              <a:buNone/>
              <a:defRPr/>
            </a:pPr>
            <a:r>
              <a:rPr kumimoji="0" lang="en-US" altLang="zh-CN" sz="6000" b="1" i="0" u="none" strike="noStrike" kern="1200" cap="none" spc="0" normalizeH="0" baseline="0" noProof="0" dirty="0">
                <a:ln>
                  <a:noFill/>
                </a:ln>
                <a:solidFill>
                  <a:prstClr val="black"/>
                </a:solidFill>
                <a:effectLst/>
                <a:uLnTx/>
                <a:uFillTx/>
                <a:latin typeface="Segoe UI"/>
                <a:ea typeface="微软雅黑" panose="020B0503020204020204" charset="-122"/>
                <a:cs typeface="+mn-cs"/>
              </a:rPr>
              <a:t>Region Analysis</a:t>
            </a:r>
            <a:endParaRPr kumimoji="0" lang="en-US" altLang="zh-CN" sz="6000" b="1" i="0" u="none" strike="noStrike" kern="1200" cap="none" spc="0" normalizeH="0" baseline="0" noProof="0" dirty="0">
              <a:ln>
                <a:noFill/>
              </a:ln>
              <a:solidFill>
                <a:prstClr val="black"/>
              </a:solidFill>
              <a:effectLst/>
              <a:uLnTx/>
              <a:uFillTx/>
              <a:latin typeface="Segoe UI"/>
              <a:ea typeface="微软雅黑" panose="020B0503020204020204" charset="-122"/>
              <a:cs typeface="+mn-cs"/>
            </a:endParaRP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a:ln>
                <a:noFill/>
              </a:ln>
              <a:solidFill>
                <a:prstClr val="white"/>
              </a:solidFill>
              <a:effectLst/>
              <a:uLnTx/>
              <a:uFillTx/>
              <a:latin typeface="Segoe UI"/>
              <a:ea typeface="微软雅黑"/>
              <a:cs typeface="+mn-cs"/>
            </a:endParaRPr>
          </a:p>
        </p:txBody>
      </p:sp>
    </p:spTree>
  </p:cSld>
  <p:clrMapOvr>
    <a:masterClrMapping/>
  </p:clrMapOvr>
  <p:transition spd="slow" advTm="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11036" y="321443"/>
            <a:ext cx="3600409" cy="646331"/>
          </a:xfrm>
          <a:prstGeom prst="rect">
            <a:avLst/>
          </a:prstGeom>
        </p:spPr>
        <p:txBody>
          <a:bodyPr wrap="none">
            <a:spAutoFit/>
          </a:bodyPr>
          <a:lstStyle/>
          <a:p>
            <a:r>
              <a:rPr lang="en-US" altLang="zh-CN" sz="3600" b="1" dirty="0"/>
              <a:t>Region Analysis</a:t>
            </a:r>
            <a:endParaRPr lang="zh-CN" altLang="en-US" sz="3600" b="1" dirty="0"/>
          </a:p>
        </p:txBody>
      </p:sp>
      <p:sp>
        <p:nvSpPr>
          <p:cNvPr id="3" name="椭圆 2"/>
          <p:cNvSpPr/>
          <p:nvPr/>
        </p:nvSpPr>
        <p:spPr>
          <a:xfrm>
            <a:off x="2428933" y="644609"/>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dirty="0"/>
          </a:p>
        </p:txBody>
      </p:sp>
      <p:grpSp>
        <p:nvGrpSpPr>
          <p:cNvPr id="6" name="组合 5"/>
          <p:cNvGrpSpPr/>
          <p:nvPr/>
        </p:nvGrpSpPr>
        <p:grpSpPr>
          <a:xfrm>
            <a:off x="740592" y="3265065"/>
            <a:ext cx="2300757" cy="509896"/>
            <a:chOff x="888096" y="1000203"/>
            <a:chExt cx="4259825" cy="944066"/>
          </a:xfrm>
        </p:grpSpPr>
        <p:sp>
          <p:nvSpPr>
            <p:cNvPr id="7" name="矩形 6"/>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椭圆 9"/>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椭圆 10"/>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2" name="组合 11"/>
          <p:cNvGrpSpPr/>
          <p:nvPr/>
        </p:nvGrpSpPr>
        <p:grpSpPr>
          <a:xfrm>
            <a:off x="3365220" y="3270159"/>
            <a:ext cx="8700798" cy="3266398"/>
            <a:chOff x="888096" y="1000203"/>
            <a:chExt cx="4259825" cy="944066"/>
          </a:xfrm>
        </p:grpSpPr>
        <p:sp>
          <p:nvSpPr>
            <p:cNvPr id="13" name="矩形 12"/>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椭圆 15"/>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18" name="组合 17"/>
          <p:cNvGrpSpPr/>
          <p:nvPr/>
        </p:nvGrpSpPr>
        <p:grpSpPr>
          <a:xfrm>
            <a:off x="3369276" y="2179577"/>
            <a:ext cx="8483359" cy="1057151"/>
            <a:chOff x="888096" y="1000203"/>
            <a:chExt cx="4259825" cy="944066"/>
          </a:xfrm>
        </p:grpSpPr>
        <p:sp>
          <p:nvSpPr>
            <p:cNvPr id="19" name="矩形 1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 name="椭圆 20"/>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椭圆 21"/>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椭圆 22"/>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67" name="直接连接符 66"/>
          <p:cNvCxnSpPr>
            <a:stCxn id="7" idx="3"/>
          </p:cNvCxnSpPr>
          <p:nvPr/>
        </p:nvCxnSpPr>
        <p:spPr>
          <a:xfrm>
            <a:off x="3021241" y="3525107"/>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199088" y="3525107"/>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99088" y="2693594"/>
            <a:ext cx="0" cy="18478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199088" y="2701635"/>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192742" y="4541444"/>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8992912" y="3081204"/>
            <a:ext cx="1778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871500" y="3320090"/>
            <a:ext cx="1959403" cy="369332"/>
          </a:xfrm>
          <a:prstGeom prst="rect">
            <a:avLst/>
          </a:prstGeom>
        </p:spPr>
        <p:txBody>
          <a:bodyPr wrap="square">
            <a:spAutoFit/>
          </a:bodyPr>
          <a:lstStyle/>
          <a:p>
            <a:r>
              <a:rPr lang="en-US" altLang="zh-CN" b="1" dirty="0"/>
              <a:t>HOW?</a:t>
            </a:r>
            <a:endParaRPr lang="zh-CN" altLang="en-US" b="1" dirty="0"/>
          </a:p>
        </p:txBody>
      </p:sp>
      <p:sp>
        <p:nvSpPr>
          <p:cNvPr id="96" name="矩形 95"/>
          <p:cNvSpPr/>
          <p:nvPr/>
        </p:nvSpPr>
        <p:spPr>
          <a:xfrm>
            <a:off x="3392439" y="2216100"/>
            <a:ext cx="8291332" cy="646331"/>
          </a:xfrm>
          <a:prstGeom prst="rect">
            <a:avLst/>
          </a:prstGeom>
        </p:spPr>
        <p:txBody>
          <a:bodyPr wrap="square">
            <a:spAutoFit/>
          </a:bodyPr>
          <a:lstStyle/>
          <a:p>
            <a:r>
              <a:rPr lang="en-US" altLang="zh-CN" dirty="0"/>
              <a:t>New York City contributed the highest profit. Although margin was not in the top15 but with sales and technology products bought brought the highest profit.</a:t>
            </a:r>
            <a:endParaRPr lang="zh-CN" altLang="en-US" dirty="0"/>
          </a:p>
        </p:txBody>
      </p:sp>
      <p:sp>
        <p:nvSpPr>
          <p:cNvPr id="102" name="矩形 101"/>
          <p:cNvSpPr/>
          <p:nvPr/>
        </p:nvSpPr>
        <p:spPr>
          <a:xfrm>
            <a:off x="7522082" y="1566132"/>
            <a:ext cx="6550312" cy="525657"/>
          </a:xfrm>
          <a:prstGeom prst="rect">
            <a:avLst/>
          </a:prstGeom>
        </p:spPr>
        <p:txBody>
          <a:bodyPr wrap="square">
            <a:spAutoFit/>
          </a:bodyPr>
          <a:lstStyle/>
          <a:p>
            <a:pPr>
              <a:lnSpc>
                <a:spcPct val="130000"/>
              </a:lnSpc>
            </a:pPr>
            <a:r>
              <a:rPr lang="en-US" altLang="zh-CN" sz="2400" dirty="0">
                <a:solidFill>
                  <a:schemeClr val="bg1">
                    <a:lumMod val="50000"/>
                  </a:schemeClr>
                </a:solidFill>
                <a:latin typeface="微软雅黑" panose="020B0503020204020204" charset="-122"/>
                <a:ea typeface="微软雅黑" panose="020B0503020204020204" charset="-122"/>
              </a:rPr>
              <a:t>New York</a:t>
            </a:r>
            <a:endParaRPr lang="zh-CN" altLang="en-US" sz="2400" dirty="0">
              <a:solidFill>
                <a:schemeClr val="bg1">
                  <a:lumMod val="50000"/>
                </a:schemeClr>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566330" y="-74316"/>
            <a:ext cx="1546548" cy="1551192"/>
          </a:xfrm>
          <a:prstGeom prst="rect">
            <a:avLst/>
          </a:prstGeom>
        </p:spPr>
      </p:pic>
      <p:sp>
        <p:nvSpPr>
          <p:cNvPr id="42" name="文本框 41"/>
          <p:cNvSpPr txBox="1"/>
          <p:nvPr/>
        </p:nvSpPr>
        <p:spPr>
          <a:xfrm>
            <a:off x="622332" y="1630124"/>
            <a:ext cx="6094674" cy="461665"/>
          </a:xfrm>
          <a:prstGeom prst="rect">
            <a:avLst/>
          </a:prstGeom>
          <a:noFill/>
        </p:spPr>
        <p:txBody>
          <a:bodyPr wrap="square">
            <a:spAutoFit/>
          </a:bodyPr>
          <a:lstStyle/>
          <a:p>
            <a:r>
              <a:rPr lang="en-US" altLang="zh-CN" sz="2400" b="1" dirty="0"/>
              <a:t>Which city contribute the highest profit?</a:t>
            </a:r>
            <a:endParaRPr lang="en-US" altLang="zh-CN" sz="2400" b="1" dirty="0"/>
          </a:p>
        </p:txBody>
      </p:sp>
      <p:pic>
        <p:nvPicPr>
          <p:cNvPr id="46" name="图片 45"/>
          <p:cNvPicPr>
            <a:picLocks noChangeAspect="1"/>
          </p:cNvPicPr>
          <p:nvPr/>
        </p:nvPicPr>
        <p:blipFill>
          <a:blip r:embed="rId2"/>
          <a:stretch>
            <a:fillRect/>
          </a:stretch>
        </p:blipFill>
        <p:spPr>
          <a:xfrm>
            <a:off x="3547809" y="3519089"/>
            <a:ext cx="8268279" cy="28546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30676" y="355489"/>
            <a:ext cx="11333384" cy="59419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36733" y="2497082"/>
            <a:ext cx="4318534" cy="1173976"/>
          </a:xfrm>
          <a:prstGeom prst="rect">
            <a:avLst/>
          </a:prstGeom>
          <a:noFill/>
        </p:spPr>
        <p:txBody>
          <a:bodyPr wrap="square" rtlCol="0">
            <a:spAutoFit/>
          </a:bodyPr>
          <a:lstStyle/>
          <a:p>
            <a:pPr algn="ctr" defTabSz="608965">
              <a:lnSpc>
                <a:spcPct val="130000"/>
              </a:lnSpc>
            </a:pPr>
            <a:r>
              <a:rPr lang="en-US" altLang="zh-CN" sz="6000" b="1" dirty="0">
                <a:latin typeface="+mj-lt"/>
                <a:ea typeface="微软雅黑" panose="020B0503020204020204" charset="-122"/>
              </a:rPr>
              <a:t>DATA SET</a:t>
            </a:r>
            <a:endParaRPr lang="zh-CN" altLang="en-US" sz="6000" b="1" dirty="0">
              <a:latin typeface="+mj-lt"/>
              <a:ea typeface="微软雅黑" panose="020B0503020204020204" charset="-122"/>
            </a:endParaRP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advTm="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580077" y="575783"/>
            <a:ext cx="6094674" cy="369332"/>
          </a:xfrm>
          <a:prstGeom prst="rect">
            <a:avLst/>
          </a:prstGeom>
          <a:noFill/>
        </p:spPr>
        <p:txBody>
          <a:bodyPr wrap="square">
            <a:spAutoFit/>
          </a:bodyPr>
          <a:lstStyle/>
          <a:p>
            <a:r>
              <a:rPr lang="en-US" altLang="zh-CN" b="1" dirty="0"/>
              <a:t>How did cities and their margin relate ?</a:t>
            </a:r>
            <a:endParaRPr lang="zh-CN" altLang="en-US" b="1" dirty="0"/>
          </a:p>
        </p:txBody>
      </p:sp>
      <p:sp>
        <p:nvSpPr>
          <p:cNvPr id="5" name="文本框 4"/>
          <p:cNvSpPr txBox="1"/>
          <p:nvPr/>
        </p:nvSpPr>
        <p:spPr>
          <a:xfrm>
            <a:off x="3580077" y="1271718"/>
            <a:ext cx="6094674" cy="923330"/>
          </a:xfrm>
          <a:prstGeom prst="rect">
            <a:avLst/>
          </a:prstGeom>
          <a:noFill/>
        </p:spPr>
        <p:txBody>
          <a:bodyPr wrap="square">
            <a:spAutoFit/>
          </a:bodyPr>
          <a:lstStyle/>
          <a:p>
            <a:r>
              <a:rPr lang="en-US" altLang="zh-CN" dirty="0"/>
              <a:t>The margin of large cities was not high, and margin was inversely proportional, small cities were the opposite but large cities had high sales, resulting in higher profit.</a:t>
            </a:r>
            <a:endParaRPr lang="zh-CN" altLang="en-US" dirty="0"/>
          </a:p>
        </p:txBody>
      </p:sp>
      <p:pic>
        <p:nvPicPr>
          <p:cNvPr id="6" name="图片 5"/>
          <p:cNvPicPr>
            <a:picLocks noChangeAspect="1"/>
          </p:cNvPicPr>
          <p:nvPr/>
        </p:nvPicPr>
        <p:blipFill>
          <a:blip r:embed="rId1"/>
          <a:stretch>
            <a:fillRect/>
          </a:stretch>
        </p:blipFill>
        <p:spPr>
          <a:xfrm>
            <a:off x="2696112" y="501346"/>
            <a:ext cx="518205" cy="518205"/>
          </a:xfrm>
          <a:prstGeom prst="rect">
            <a:avLst/>
          </a:prstGeom>
        </p:spPr>
      </p:pic>
      <p:sp>
        <p:nvSpPr>
          <p:cNvPr id="8" name="文本框 7"/>
          <p:cNvSpPr txBox="1"/>
          <p:nvPr/>
        </p:nvSpPr>
        <p:spPr>
          <a:xfrm>
            <a:off x="3580077" y="2521651"/>
            <a:ext cx="6094674" cy="1477328"/>
          </a:xfrm>
          <a:prstGeom prst="rect">
            <a:avLst/>
          </a:prstGeom>
          <a:noFill/>
        </p:spPr>
        <p:txBody>
          <a:bodyPr wrap="square">
            <a:spAutoFit/>
          </a:bodyPr>
          <a:lstStyle/>
          <a:p>
            <a:r>
              <a:rPr lang="en-US" altLang="zh-CN" b="1" dirty="0"/>
              <a:t>What should the company do ?</a:t>
            </a:r>
            <a:endParaRPr lang="en-US" altLang="zh-CN" b="1" dirty="0"/>
          </a:p>
          <a:p>
            <a:endParaRPr lang="en-US" altLang="zh-CN" dirty="0"/>
          </a:p>
          <a:p>
            <a:r>
              <a:rPr lang="en-US" altLang="zh-CN" dirty="0"/>
              <a:t> The company should focus its attention on these big cities. And optimize the cost structure and increase the margin in the big cities to further increase the profit.</a:t>
            </a:r>
            <a:endParaRPr lang="zh-CN" altLang="en-US" dirty="0"/>
          </a:p>
        </p:txBody>
      </p:sp>
      <p:pic>
        <p:nvPicPr>
          <p:cNvPr id="9" name="图片 8"/>
          <p:cNvPicPr>
            <a:picLocks noChangeAspect="1"/>
          </p:cNvPicPr>
          <p:nvPr/>
        </p:nvPicPr>
        <p:blipFill>
          <a:blip r:embed="rId1"/>
          <a:stretch>
            <a:fillRect/>
          </a:stretch>
        </p:blipFill>
        <p:spPr>
          <a:xfrm>
            <a:off x="2696112" y="2462618"/>
            <a:ext cx="518205" cy="518205"/>
          </a:xfrm>
          <a:prstGeom prst="rect">
            <a:avLst/>
          </a:prstGeom>
        </p:spPr>
      </p:pic>
      <p:pic>
        <p:nvPicPr>
          <p:cNvPr id="11" name="图片 10"/>
          <p:cNvPicPr>
            <a:picLocks noChangeAspect="1"/>
          </p:cNvPicPr>
          <p:nvPr/>
        </p:nvPicPr>
        <p:blipFill>
          <a:blip r:embed="rId2"/>
          <a:stretch>
            <a:fillRect/>
          </a:stretch>
        </p:blipFill>
        <p:spPr>
          <a:xfrm>
            <a:off x="1466612" y="4246363"/>
            <a:ext cx="9258776" cy="26798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68202" y="280772"/>
            <a:ext cx="10855595" cy="2987214"/>
          </a:xfrm>
          <a:prstGeom prst="rect">
            <a:avLst/>
          </a:prstGeom>
        </p:spPr>
      </p:pic>
      <p:pic>
        <p:nvPicPr>
          <p:cNvPr id="6" name="图片 5"/>
          <p:cNvPicPr>
            <a:picLocks noChangeAspect="1"/>
          </p:cNvPicPr>
          <p:nvPr/>
        </p:nvPicPr>
        <p:blipFill>
          <a:blip r:embed="rId2"/>
          <a:stretch>
            <a:fillRect/>
          </a:stretch>
        </p:blipFill>
        <p:spPr>
          <a:xfrm>
            <a:off x="668202" y="3514477"/>
            <a:ext cx="10838973" cy="31725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7095" y="1150068"/>
            <a:ext cx="11430587" cy="5366026"/>
          </a:xfrm>
          <a:prstGeom prst="rect">
            <a:avLst/>
          </a:prstGeom>
        </p:spPr>
      </p:pic>
      <p:sp>
        <p:nvSpPr>
          <p:cNvPr id="5" name="文本框 4"/>
          <p:cNvSpPr txBox="1"/>
          <p:nvPr/>
        </p:nvSpPr>
        <p:spPr>
          <a:xfrm>
            <a:off x="4581940" y="155803"/>
            <a:ext cx="6094674" cy="923330"/>
          </a:xfrm>
          <a:prstGeom prst="rect">
            <a:avLst/>
          </a:prstGeom>
          <a:noFill/>
        </p:spPr>
        <p:txBody>
          <a:bodyPr wrap="square">
            <a:spAutoFit/>
          </a:bodyPr>
          <a:lstStyle/>
          <a:p>
            <a:r>
              <a:rPr lang="en-US" altLang="zh-CN" sz="5400" b="1" dirty="0"/>
              <a:t>DEMO</a:t>
            </a:r>
            <a:endParaRPr lang="zh-CN" altLang="en-US" sz="54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54244" y="0"/>
            <a:ext cx="10590118" cy="3165579"/>
          </a:xfrm>
          <a:prstGeom prst="rect">
            <a:avLst/>
          </a:prstGeom>
        </p:spPr>
      </p:pic>
      <p:pic>
        <p:nvPicPr>
          <p:cNvPr id="5" name="图片 4"/>
          <p:cNvPicPr>
            <a:picLocks noChangeAspect="1"/>
          </p:cNvPicPr>
          <p:nvPr/>
        </p:nvPicPr>
        <p:blipFill>
          <a:blip r:embed="rId2"/>
          <a:stretch>
            <a:fillRect/>
          </a:stretch>
        </p:blipFill>
        <p:spPr>
          <a:xfrm>
            <a:off x="454244" y="3012950"/>
            <a:ext cx="10590118" cy="3845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45857" y="409054"/>
            <a:ext cx="11265418" cy="603989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39977" y="282056"/>
            <a:ext cx="10064628" cy="62938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3700" y="2360410"/>
            <a:ext cx="8604600" cy="830997"/>
          </a:xfrm>
          <a:prstGeom prst="rect">
            <a:avLst/>
          </a:prstGeom>
        </p:spPr>
        <p:txBody>
          <a:bodyPr wrap="none">
            <a:spAutoFit/>
          </a:bodyPr>
          <a:lstStyle/>
          <a:p>
            <a:pPr algn="ctr"/>
            <a:r>
              <a:rPr lang="en-US" altLang="zh-CN" sz="4800" b="1" dirty="0"/>
              <a:t>THANK YOU FOR WATCHING</a:t>
            </a:r>
            <a:endParaRPr lang="en-US" altLang="zh-CN" sz="4800" b="1" dirty="0"/>
          </a:p>
        </p:txBody>
      </p:sp>
      <p:sp>
        <p:nvSpPr>
          <p:cNvPr id="9" name="椭圆 8"/>
          <p:cNvSpPr/>
          <p:nvPr/>
        </p:nvSpPr>
        <p:spPr>
          <a:xfrm>
            <a:off x="2312493" y="60523"/>
            <a:ext cx="307776" cy="307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98312"/>
            <a:ext cx="1979453" cy="307777"/>
          </a:xfrm>
          <a:prstGeom prst="rect">
            <a:avLst/>
          </a:prstGeom>
        </p:spPr>
        <p:txBody>
          <a:bodyPr wrap="none">
            <a:spAutoFit/>
          </a:bodyPr>
          <a:lstStyle/>
          <a:p>
            <a:r>
              <a:rPr lang="en-US" altLang="zh-CN" sz="1400" b="1" dirty="0"/>
              <a:t>Data Set of The Store</a:t>
            </a:r>
            <a:endParaRPr lang="zh-CN" altLang="en-US" sz="1400" b="1" dirty="0"/>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950374" y="1373200"/>
            <a:ext cx="4319324" cy="769441"/>
          </a:xfrm>
          <a:prstGeom prst="rect">
            <a:avLst/>
          </a:prstGeom>
        </p:spPr>
        <p:txBody>
          <a:bodyPr wrap="none">
            <a:spAutoFit/>
          </a:bodyPr>
          <a:lstStyle/>
          <a:p>
            <a:r>
              <a:rPr lang="en-US" altLang="zh-CN" sz="4400" dirty="0"/>
              <a:t>ADD YOUR TEXT</a:t>
            </a:r>
            <a:endParaRPr lang="en-US" altLang="zh-CN" sz="4400" dirty="0"/>
          </a:p>
        </p:txBody>
      </p:sp>
      <p:sp>
        <p:nvSpPr>
          <p:cNvPr id="6" name="矩形 5"/>
          <p:cNvSpPr/>
          <p:nvPr/>
        </p:nvSpPr>
        <p:spPr>
          <a:xfrm>
            <a:off x="950374" y="2041041"/>
            <a:ext cx="3057247" cy="523220"/>
          </a:xfrm>
          <a:prstGeom prst="rect">
            <a:avLst/>
          </a:prstGeom>
        </p:spPr>
        <p:txBody>
          <a:bodyPr wrap="none">
            <a:spAutoFit/>
          </a:bodyPr>
          <a:lstStyle/>
          <a:p>
            <a:r>
              <a:rPr lang="zh-CN" altLang="en-US" sz="2800" dirty="0"/>
              <a:t>点击此处添加标题</a:t>
            </a:r>
            <a:endParaRPr lang="zh-CN" altLang="en-US" sz="2800" dirty="0"/>
          </a:p>
        </p:txBody>
      </p:sp>
      <p:sp>
        <p:nvSpPr>
          <p:cNvPr id="7" name="矩形 6"/>
          <p:cNvSpPr/>
          <p:nvPr/>
        </p:nvSpPr>
        <p:spPr>
          <a:xfrm>
            <a:off x="959621" y="2810482"/>
            <a:ext cx="6550312" cy="625171"/>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endParaRPr lang="zh-CN" altLang="en-US" sz="1400" dirty="0">
              <a:solidFill>
                <a:schemeClr val="bg1">
                  <a:lumMod val="50000"/>
                </a:schemeClr>
              </a:solidFill>
              <a:latin typeface="微软雅黑" panose="020B0503020204020204" charset="-122"/>
              <a:ea typeface="微软雅黑" panose="020B0503020204020204" charset="-122"/>
            </a:endParaRPr>
          </a:p>
        </p:txBody>
      </p:sp>
      <p:sp>
        <p:nvSpPr>
          <p:cNvPr id="8" name="矩形 7"/>
          <p:cNvSpPr/>
          <p:nvPr/>
        </p:nvSpPr>
        <p:spPr>
          <a:xfrm>
            <a:off x="959621" y="3549798"/>
            <a:ext cx="6550312" cy="625171"/>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endParaRPr lang="zh-CN" altLang="en-US" sz="1400" dirty="0">
              <a:solidFill>
                <a:schemeClr val="bg1">
                  <a:lumMod val="50000"/>
                </a:schemeClr>
              </a:solidFill>
              <a:latin typeface="微软雅黑" panose="020B0503020204020204" charset="-122"/>
              <a:ea typeface="微软雅黑" panose="020B0503020204020204" charset="-122"/>
            </a:endParaRPr>
          </a:p>
        </p:txBody>
      </p:sp>
      <p:sp>
        <p:nvSpPr>
          <p:cNvPr id="9" name="矩形 8"/>
          <p:cNvSpPr/>
          <p:nvPr/>
        </p:nvSpPr>
        <p:spPr>
          <a:xfrm>
            <a:off x="959621" y="4289114"/>
            <a:ext cx="6550312" cy="625171"/>
          </a:xfrm>
          <a:prstGeom prst="rect">
            <a:avLst/>
          </a:prstGeom>
        </p:spPr>
        <p:txBody>
          <a:bodyPr wrap="square">
            <a:spAutoFit/>
          </a:bodyPr>
          <a:lstStyle/>
          <a:p>
            <a:pPr>
              <a:lnSpc>
                <a:spcPct val="130000"/>
              </a:lnSpc>
            </a:pPr>
            <a:r>
              <a:rPr lang="zh-CN" altLang="en-US" sz="1400" dirty="0">
                <a:solidFill>
                  <a:schemeClr val="bg1">
                    <a:lumMod val="50000"/>
                  </a:schemeClr>
                </a:solidFill>
                <a:latin typeface="微软雅黑" panose="020B0503020204020204" charset="-122"/>
                <a:ea typeface="微软雅黑" panose="020B0503020204020204" charset="-122"/>
              </a:rPr>
              <a:t>标题数字等都可以通过点击和重新输入进行更改，顶部“开始”面板中可以对字体、字号、颜色、行距等进行修改。建议正文</a:t>
            </a:r>
            <a:r>
              <a:rPr lang="en-US" altLang="zh-CN" sz="1400" dirty="0">
                <a:solidFill>
                  <a:schemeClr val="bg1">
                    <a:lumMod val="50000"/>
                  </a:schemeClr>
                </a:solidFill>
                <a:latin typeface="微软雅黑" panose="020B0503020204020204" charset="-122"/>
                <a:ea typeface="微软雅黑" panose="020B0503020204020204" charset="-122"/>
              </a:rPr>
              <a:t>8-14</a:t>
            </a:r>
            <a:r>
              <a:rPr lang="zh-CN" altLang="en-US" sz="1400" dirty="0">
                <a:solidFill>
                  <a:schemeClr val="bg1">
                    <a:lumMod val="50000"/>
                  </a:schemeClr>
                </a:solidFill>
                <a:latin typeface="微软雅黑" panose="020B0503020204020204" charset="-122"/>
                <a:ea typeface="微软雅黑" panose="020B0503020204020204" charset="-122"/>
              </a:rPr>
              <a:t>号字，</a:t>
            </a:r>
            <a:r>
              <a:rPr lang="en-US" altLang="zh-CN" sz="1400" dirty="0">
                <a:solidFill>
                  <a:schemeClr val="bg1">
                    <a:lumMod val="50000"/>
                  </a:schemeClr>
                </a:solidFill>
                <a:latin typeface="微软雅黑" panose="020B0503020204020204" charset="-122"/>
                <a:ea typeface="微软雅黑" panose="020B0503020204020204" charset="-122"/>
              </a:rPr>
              <a:t>1.3</a:t>
            </a:r>
            <a:r>
              <a:rPr lang="zh-CN" altLang="en-US" sz="1400" dirty="0">
                <a:solidFill>
                  <a:schemeClr val="bg1">
                    <a:lumMod val="50000"/>
                  </a:schemeClr>
                </a:solidFill>
                <a:latin typeface="微软雅黑" panose="020B0503020204020204" charset="-122"/>
                <a:ea typeface="微软雅黑" panose="020B0503020204020204" charset="-122"/>
              </a:rPr>
              <a:t>倍字间距。</a:t>
            </a:r>
            <a:endParaRPr lang="zh-CN" altLang="en-US" sz="1400" dirty="0">
              <a:solidFill>
                <a:schemeClr val="bg1">
                  <a:lumMod val="50000"/>
                </a:schemeClr>
              </a:solidFill>
              <a:latin typeface="微软雅黑" panose="020B0503020204020204" charset="-122"/>
              <a:ea typeface="微软雅黑" panose="020B0503020204020204" charset="-122"/>
            </a:endParaRPr>
          </a:p>
        </p:txBody>
      </p:sp>
      <p:pic>
        <p:nvPicPr>
          <p:cNvPr id="10" name="图片 9"/>
          <p:cNvPicPr>
            <a:picLocks noChangeAspect="1"/>
          </p:cNvPicPr>
          <p:nvPr/>
        </p:nvPicPr>
        <p:blipFill>
          <a:blip r:embed="rId1"/>
          <a:stretch>
            <a:fillRect/>
          </a:stretch>
        </p:blipFill>
        <p:spPr>
          <a:xfrm>
            <a:off x="-8450" y="887002"/>
            <a:ext cx="12110335" cy="5559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70982"/>
            <a:ext cx="1979453" cy="307777"/>
          </a:xfrm>
          <a:prstGeom prst="rect">
            <a:avLst/>
          </a:prstGeom>
        </p:spPr>
        <p:txBody>
          <a:bodyPr wrap="none">
            <a:spAutoFit/>
          </a:bodyPr>
          <a:lstStyle/>
          <a:p>
            <a:r>
              <a:rPr lang="en-US" altLang="zh-CN" sz="1400" b="1" dirty="0"/>
              <a:t>Data Set of The Store</a:t>
            </a:r>
            <a:endParaRPr lang="zh-CN" altLang="en-US" sz="1400" b="1" dirty="0"/>
          </a:p>
        </p:txBody>
      </p:sp>
      <p:sp>
        <p:nvSpPr>
          <p:cNvPr id="3" name="椭圆 2"/>
          <p:cNvSpPr/>
          <p:nvPr/>
        </p:nvSpPr>
        <p:spPr>
          <a:xfrm>
            <a:off x="739880" y="836555"/>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959264" y="631520"/>
            <a:ext cx="4630420" cy="521970"/>
          </a:xfrm>
          <a:prstGeom prst="rect">
            <a:avLst/>
          </a:prstGeom>
        </p:spPr>
        <p:txBody>
          <a:bodyPr wrap="none">
            <a:spAutoFit/>
          </a:bodyPr>
          <a:lstStyle/>
          <a:p>
            <a:r>
              <a:rPr lang="en-US" altLang="zh-CN" sz="2800" dirty="0"/>
              <a:t>Clean &amp; organize the data</a:t>
            </a:r>
            <a:endParaRPr lang="en-US" altLang="zh-CN" sz="2800" dirty="0"/>
          </a:p>
        </p:txBody>
      </p:sp>
      <p:pic>
        <p:nvPicPr>
          <p:cNvPr id="16" name="图片 15"/>
          <p:cNvPicPr>
            <a:picLocks noChangeAspect="1"/>
          </p:cNvPicPr>
          <p:nvPr/>
        </p:nvPicPr>
        <p:blipFill>
          <a:blip r:embed="rId1"/>
          <a:stretch>
            <a:fillRect/>
          </a:stretch>
        </p:blipFill>
        <p:spPr>
          <a:xfrm>
            <a:off x="739775" y="3352165"/>
            <a:ext cx="7608570" cy="2891155"/>
          </a:xfrm>
          <a:prstGeom prst="rect">
            <a:avLst/>
          </a:prstGeom>
        </p:spPr>
      </p:pic>
      <p:sp>
        <p:nvSpPr>
          <p:cNvPr id="19" name="文本框 18"/>
          <p:cNvSpPr txBox="1"/>
          <p:nvPr/>
        </p:nvSpPr>
        <p:spPr>
          <a:xfrm>
            <a:off x="959485" y="1504315"/>
            <a:ext cx="6841490" cy="922020"/>
          </a:xfrm>
          <a:prstGeom prst="rect">
            <a:avLst/>
          </a:prstGeom>
          <a:noFill/>
        </p:spPr>
        <p:txBody>
          <a:bodyPr wrap="none" rtlCol="0">
            <a:spAutoFit/>
          </a:bodyPr>
          <a:p>
            <a:r>
              <a:rPr lang="en-US" altLang="zh-CN"/>
              <a:t>1. Remove some useless columns</a:t>
            </a:r>
            <a:endParaRPr lang="en-US" altLang="zh-CN"/>
          </a:p>
          <a:p>
            <a:r>
              <a:rPr lang="en-US" altLang="zh-CN"/>
              <a:t>2. Remove the duplicate rows.</a:t>
            </a:r>
            <a:endParaRPr lang="en-US" altLang="zh-CN"/>
          </a:p>
          <a:p>
            <a:r>
              <a:rPr lang="en-US" altLang="zh-CN"/>
              <a:t>3. The dates were processed to make it easier to be sorted.</a:t>
            </a:r>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99335" y="2515870"/>
            <a:ext cx="7592695" cy="1291590"/>
          </a:xfrm>
          <a:prstGeom prst="rect">
            <a:avLst/>
          </a:prstGeom>
          <a:noFill/>
        </p:spPr>
        <p:txBody>
          <a:bodyPr wrap="square" rtlCol="0">
            <a:spAutoFit/>
          </a:bodyPr>
          <a:lstStyle/>
          <a:p>
            <a:pPr marL="0" marR="0" lvl="0" indent="0" algn="ctr" defTabSz="608965" rtl="0" eaLnBrk="1" fontAlgn="auto" latinLnBrk="0" hangingPunct="1">
              <a:lnSpc>
                <a:spcPct val="130000"/>
              </a:lnSpc>
              <a:spcBef>
                <a:spcPts val="0"/>
              </a:spcBef>
              <a:spcAft>
                <a:spcPts val="0"/>
              </a:spcAft>
              <a:buClrTx/>
              <a:buSzTx/>
              <a:buFontTx/>
              <a:buNone/>
              <a:defRPr/>
            </a:pPr>
            <a:r>
              <a:rPr kumimoji="0" lang="en-US" altLang="zh-CN" sz="6000" b="1" i="0" u="none" strike="noStrike" kern="1200" cap="none" spc="0" normalizeH="0" baseline="0" noProof="0" dirty="0">
                <a:ln>
                  <a:noFill/>
                </a:ln>
                <a:solidFill>
                  <a:prstClr val="black"/>
                </a:solidFill>
                <a:effectLst/>
                <a:uLnTx/>
                <a:uFillTx/>
                <a:latin typeface="Segoe UI"/>
                <a:ea typeface="微软雅黑" panose="020B0503020204020204" charset="-122"/>
                <a:cs typeface="+mn-cs"/>
              </a:rPr>
              <a:t>Ship Mode Analysis</a:t>
            </a:r>
            <a:endParaRPr kumimoji="0" lang="en-US" altLang="zh-CN" sz="6000" b="1" i="0" u="none" strike="noStrike" kern="1200" cap="none" spc="0" normalizeH="0" baseline="0" noProof="0" dirty="0">
              <a:ln>
                <a:noFill/>
              </a:ln>
              <a:solidFill>
                <a:prstClr val="black"/>
              </a:solidFill>
              <a:effectLst/>
              <a:uLnTx/>
              <a:uFillTx/>
              <a:latin typeface="Segoe UI"/>
              <a:ea typeface="微软雅黑" panose="020B0503020204020204" charset="-122"/>
              <a:cs typeface="+mn-cs"/>
            </a:endParaRP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a:ln>
                <a:noFill/>
              </a:ln>
              <a:solidFill>
                <a:prstClr val="white"/>
              </a:solidFill>
              <a:effectLst/>
              <a:uLnTx/>
              <a:uFillTx/>
              <a:latin typeface="Segoe UI"/>
              <a:ea typeface="微软雅黑"/>
              <a:cs typeface="+mn-cs"/>
            </a:endParaRPr>
          </a:p>
        </p:txBody>
      </p:sp>
    </p:spTree>
  </p:cSld>
  <p:clrMapOvr>
    <a:masterClrMapping/>
  </p:clrMapOvr>
  <p:transition spd="slow" advTm="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42620" y="687705"/>
            <a:ext cx="10809605" cy="1050925"/>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Which transportation mode ha</a:t>
            </a:r>
            <a:r>
              <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
            </a: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the highest profitability in the transportation mode analysis? Which transportation mode ha</a:t>
            </a:r>
            <a:r>
              <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d</a:t>
            </a: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the most efficient profit structure? Which transportation mode </a:t>
            </a:r>
            <a:r>
              <a:rPr lang="en-US" sz="1600" dirty="0">
                <a:solidFill>
                  <a:prstClr val="black"/>
                </a:solidFill>
                <a:latin typeface="微软雅黑" panose="020B0503020204020204" charset="-122"/>
                <a:ea typeface="微软雅黑" panose="020B0503020204020204" charset="-122"/>
              </a:rPr>
              <a:t>was</a:t>
            </a: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the least stable? What </a:t>
            </a:r>
            <a:r>
              <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were</a:t>
            </a: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 the periods of loss for the company that </a:t>
            </a:r>
            <a:r>
              <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were </a:t>
            </a: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worth noting and investigating?</a:t>
            </a:r>
            <a:endPar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22" name="矩形 21"/>
          <p:cNvSpPr/>
          <p:nvPr/>
        </p:nvSpPr>
        <p:spPr>
          <a:xfrm>
            <a:off x="642620" y="1628352"/>
            <a:ext cx="2594406" cy="345094"/>
          </a:xfrm>
          <a:prstGeom prst="rect">
            <a:avLst/>
          </a:prstGeom>
        </p:spPr>
        <p:txBody>
          <a:bodyPr wrap="square">
            <a:spAutoFit/>
          </a:bodyPr>
          <a:lstStyle/>
          <a:p>
            <a:pPr marL="0" marR="0" lvl="0" indent="0" algn="just" defTabSz="913765" rtl="0" eaLnBrk="1" fontAlgn="auto" latinLnBrk="0" hangingPunct="1">
              <a:lnSpc>
                <a:spcPct val="13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Standard Class;</a:t>
            </a:r>
            <a:endPar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sp>
        <p:nvSpPr>
          <p:cNvPr id="26" name="矩形 25"/>
          <p:cNvSpPr/>
          <p:nvPr/>
        </p:nvSpPr>
        <p:spPr>
          <a:xfrm>
            <a:off x="2067062" y="1654098"/>
            <a:ext cx="5872343" cy="345094"/>
          </a:xfrm>
          <a:prstGeom prst="rect">
            <a:avLst/>
          </a:prstGeom>
        </p:spPr>
        <p:txBody>
          <a:bodyPr wrap="square">
            <a:spAutoFit/>
          </a:bodyPr>
          <a:lstStyle/>
          <a:p>
            <a:pPr marL="0" marR="0" lvl="0" indent="0" algn="just" defTabSz="913765" rtl="0" eaLnBrk="1" fontAlgn="auto" latinLnBrk="0" hangingPunct="1">
              <a:lnSpc>
                <a:spcPct val="13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Fi</a:t>
            </a:r>
            <a:r>
              <a:rPr kumimoji="0" lang="en-US" altLang="zh-CN"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r</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st Class;   Standard Class;   2015.1, 2016.11, 2017.11  </a:t>
            </a:r>
            <a:endPar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pic>
        <p:nvPicPr>
          <p:cNvPr id="4" name="图片 3" descr="截屏2022-11-01 09.45.14"/>
          <p:cNvPicPr>
            <a:picLocks noChangeAspect="1"/>
          </p:cNvPicPr>
          <p:nvPr/>
        </p:nvPicPr>
        <p:blipFill>
          <a:blip r:embed="rId1"/>
          <a:stretch>
            <a:fillRect/>
          </a:stretch>
        </p:blipFill>
        <p:spPr>
          <a:xfrm>
            <a:off x="495300" y="2609850"/>
            <a:ext cx="3586480" cy="3249295"/>
          </a:xfrm>
          <a:prstGeom prst="rect">
            <a:avLst/>
          </a:prstGeom>
        </p:spPr>
      </p:pic>
      <p:pic>
        <p:nvPicPr>
          <p:cNvPr id="6" name="图片 5" descr="截屏2022-11-01 09.50.23"/>
          <p:cNvPicPr>
            <a:picLocks noChangeAspect="1"/>
          </p:cNvPicPr>
          <p:nvPr/>
        </p:nvPicPr>
        <p:blipFill>
          <a:blip r:embed="rId2"/>
          <a:stretch>
            <a:fillRect/>
          </a:stretch>
        </p:blipFill>
        <p:spPr>
          <a:xfrm>
            <a:off x="3845698" y="1983646"/>
            <a:ext cx="7980680" cy="2513791"/>
          </a:xfrm>
          <a:prstGeom prst="rect">
            <a:avLst/>
          </a:prstGeom>
        </p:spPr>
      </p:pic>
      <p:pic>
        <p:nvPicPr>
          <p:cNvPr id="3" name="图片 2"/>
          <p:cNvPicPr>
            <a:picLocks noChangeAspect="1"/>
          </p:cNvPicPr>
          <p:nvPr/>
        </p:nvPicPr>
        <p:blipFill>
          <a:blip r:embed="rId3"/>
          <a:stretch>
            <a:fillRect/>
          </a:stretch>
        </p:blipFill>
        <p:spPr>
          <a:xfrm>
            <a:off x="3845698" y="4420924"/>
            <a:ext cx="7980680" cy="21468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518261" y="482505"/>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Segoe UI"/>
              <a:ea typeface="微软雅黑"/>
              <a:cs typeface="+mn-cs"/>
            </a:endParaRPr>
          </a:p>
        </p:txBody>
      </p:sp>
      <p:pic>
        <p:nvPicPr>
          <p:cNvPr id="4" name="图片 3"/>
          <p:cNvPicPr>
            <a:picLocks noChangeAspect="1"/>
          </p:cNvPicPr>
          <p:nvPr/>
        </p:nvPicPr>
        <p:blipFill>
          <a:blip r:embed="rId1"/>
          <a:stretch>
            <a:fillRect/>
          </a:stretch>
        </p:blipFill>
        <p:spPr>
          <a:xfrm>
            <a:off x="1281947" y="116515"/>
            <a:ext cx="1546548" cy="1551192"/>
          </a:xfrm>
          <a:prstGeom prst="rect">
            <a:avLst/>
          </a:prstGeom>
        </p:spPr>
      </p:pic>
      <p:sp>
        <p:nvSpPr>
          <p:cNvPr id="5" name="矩形 4"/>
          <p:cNvSpPr/>
          <p:nvPr/>
        </p:nvSpPr>
        <p:spPr>
          <a:xfrm>
            <a:off x="1859280" y="1491615"/>
            <a:ext cx="8728710" cy="625171"/>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For someday, first class, second class, the number of orders and profit </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were</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almost linear with </a:t>
            </a:r>
            <a:r>
              <a:rPr lang="en-US" sz="1400" dirty="0">
                <a:solidFill>
                  <a:prstClr val="white">
                    <a:lumMod val="50000"/>
                  </a:prstClr>
                </a:solidFill>
                <a:latin typeface="微软雅黑" panose="020B0503020204020204" charset="-122"/>
                <a:ea typeface="微软雅黑" panose="020B0503020204020204" charset="-122"/>
              </a:rPr>
              <a:t>a uniform </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slope. But for standard class, the slope decrease</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d</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a:t>
            </a:r>
            <a:endPar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sp>
        <p:nvSpPr>
          <p:cNvPr id="102" name="矩形 101"/>
          <p:cNvSpPr/>
          <p:nvPr/>
        </p:nvSpPr>
        <p:spPr>
          <a:xfrm>
            <a:off x="1859280" y="686435"/>
            <a:ext cx="8502015" cy="410845"/>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The relationship between the number of orders and the profit of the transport mode</a:t>
            </a:r>
            <a:r>
              <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a:t>
            </a:r>
            <a:endPar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43" name="图片 42" descr="截屏2022-11-01 10.14.06"/>
          <p:cNvPicPr>
            <a:picLocks noChangeAspect="1"/>
          </p:cNvPicPr>
          <p:nvPr/>
        </p:nvPicPr>
        <p:blipFill>
          <a:blip r:embed="rId2"/>
          <a:stretch>
            <a:fillRect/>
          </a:stretch>
        </p:blipFill>
        <p:spPr>
          <a:xfrm>
            <a:off x="1859280" y="2388235"/>
            <a:ext cx="8208645" cy="4044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518261" y="482505"/>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102" name="矩形 101"/>
          <p:cNvSpPr/>
          <p:nvPr/>
        </p:nvSpPr>
        <p:spPr>
          <a:xfrm>
            <a:off x="6005830" y="857250"/>
            <a:ext cx="4959985" cy="701346"/>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What improvements should the company make in its transportation mode</a:t>
            </a:r>
            <a:r>
              <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s?</a:t>
            </a:r>
            <a:endParaRPr kumimoji="0" lang="en-US" sz="1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pic>
        <p:nvPicPr>
          <p:cNvPr id="4" name="图片 3"/>
          <p:cNvPicPr>
            <a:picLocks noChangeAspect="1"/>
          </p:cNvPicPr>
          <p:nvPr/>
        </p:nvPicPr>
        <p:blipFill>
          <a:blip r:embed="rId1"/>
          <a:stretch>
            <a:fillRect/>
          </a:stretch>
        </p:blipFill>
        <p:spPr>
          <a:xfrm>
            <a:off x="1281947" y="116515"/>
            <a:ext cx="1546548" cy="1551192"/>
          </a:xfrm>
          <a:prstGeom prst="rect">
            <a:avLst/>
          </a:prstGeom>
        </p:spPr>
      </p:pic>
      <p:sp>
        <p:nvSpPr>
          <p:cNvPr id="5" name="矩形 4"/>
          <p:cNvSpPr/>
          <p:nvPr/>
        </p:nvSpPr>
        <p:spPr>
          <a:xfrm>
            <a:off x="6005830" y="2130425"/>
            <a:ext cx="4976495" cy="3986091"/>
          </a:xfrm>
          <a:prstGeom prst="rect">
            <a:avLst/>
          </a:prstGeom>
        </p:spPr>
        <p:txBody>
          <a:bodyPr wrap="square">
            <a:spAutoFit/>
          </a:bodyPr>
          <a:lstStyle/>
          <a:p>
            <a:pPr marL="0" marR="0" lvl="0" indent="0" algn="l" defTabSz="913765" rtl="0" eaLnBrk="1" fontAlgn="auto" latinLnBrk="0" hangingPunct="1">
              <a:lnSpc>
                <a:spcPct val="13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F</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irst class</a:t>
            </a:r>
            <a:r>
              <a:rPr lang="en-US" sz="1400" dirty="0">
                <a:solidFill>
                  <a:prstClr val="white">
                    <a:lumMod val="50000"/>
                  </a:prstClr>
                </a:solidFill>
                <a:latin typeface="微软雅黑" panose="020B0503020204020204" charset="-122"/>
                <a:ea typeface="微软雅黑" panose="020B0503020204020204" charset="-122"/>
              </a:rPr>
              <a:t>: </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pay attention to the sales of technology products to make the corresponding synchronization adjustment</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a:t>
            </a:r>
            <a:endPar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a:p>
            <a:pPr marL="0" marR="0" lvl="0" indent="0" algn="l" defTabSz="913765" rtl="0" eaLnBrk="1" fontAlgn="auto" latinLnBrk="0" hangingPunct="1">
              <a:lnSpc>
                <a:spcPct val="130000"/>
              </a:lnSpc>
              <a:spcBef>
                <a:spcPts val="0"/>
              </a:spcBef>
              <a:spcAft>
                <a:spcPts val="0"/>
              </a:spcAft>
              <a:buClrTx/>
              <a:buSzTx/>
              <a:buFontTx/>
              <a:buNone/>
              <a:defRPr/>
            </a:pPr>
            <a:r>
              <a:rPr lang="en-US" sz="1400" dirty="0">
                <a:solidFill>
                  <a:prstClr val="white">
                    <a:lumMod val="50000"/>
                  </a:prstClr>
                </a:solidFill>
                <a:latin typeface="微软雅黑" panose="020B0503020204020204" charset="-122"/>
                <a:ea typeface="微软雅黑" panose="020B0503020204020204" charset="-122"/>
              </a:rPr>
              <a:t>S</a:t>
            </a:r>
            <a:r>
              <a:rPr kumimoji="0" sz="1400" b="0" i="0" u="none" strike="noStrike" kern="1200" cap="none" spc="0" normalizeH="0" baseline="0" noProof="0" dirty="0" err="1">
                <a:ln>
                  <a:noFill/>
                </a:ln>
                <a:solidFill>
                  <a:prstClr val="white">
                    <a:lumMod val="50000"/>
                  </a:prstClr>
                </a:solidFill>
                <a:effectLst/>
                <a:uLnTx/>
                <a:uFillTx/>
                <a:latin typeface="微软雅黑" panose="020B0503020204020204" charset="-122"/>
                <a:ea typeface="微软雅黑" panose="020B0503020204020204" charset="-122"/>
                <a:cs typeface="+mn-cs"/>
              </a:rPr>
              <a:t>econdclass</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 </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the passage of time profit and margin always stable above 0, </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and this </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need to </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be </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maintain</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ed</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a:t>
            </a:r>
            <a:endPar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a:p>
            <a:pPr marL="0" marR="0" lvl="0" indent="0" algn="l" defTabSz="913765" rtl="0" eaLnBrk="1" fontAlgn="auto" latinLnBrk="0" hangingPunct="1">
              <a:lnSpc>
                <a:spcPct val="130000"/>
              </a:lnSpc>
              <a:spcBef>
                <a:spcPts val="0"/>
              </a:spcBef>
              <a:spcAft>
                <a:spcPts val="0"/>
              </a:spcAft>
              <a:buClrTx/>
              <a:buSzTx/>
              <a:buFontTx/>
              <a:buNone/>
              <a:defRPr/>
            </a:pPr>
            <a:r>
              <a:rPr kumimoji="0" lang="en-US" sz="1400" b="0" i="0" u="none" strike="noStrike" kern="1200" cap="none" spc="0" normalizeH="0" baseline="0" noProof="0" dirty="0" err="1">
                <a:ln>
                  <a:noFill/>
                </a:ln>
                <a:solidFill>
                  <a:prstClr val="white">
                    <a:lumMod val="50000"/>
                  </a:prstClr>
                </a:solidFill>
                <a:effectLst/>
                <a:uLnTx/>
                <a:uFillTx/>
                <a:latin typeface="微软雅黑" panose="020B0503020204020204" charset="-122"/>
                <a:ea typeface="微软雅黑" panose="020B0503020204020204" charset="-122"/>
                <a:cs typeface="+mn-cs"/>
              </a:rPr>
              <a:t>S</a:t>
            </a:r>
            <a:r>
              <a:rPr kumimoji="0" sz="1400" b="0" i="0" u="none" strike="noStrike" kern="1200" cap="none" spc="0" normalizeH="0" baseline="0" noProof="0" dirty="0" err="1">
                <a:ln>
                  <a:noFill/>
                </a:ln>
                <a:solidFill>
                  <a:prstClr val="white">
                    <a:lumMod val="50000"/>
                  </a:prstClr>
                </a:solidFill>
                <a:effectLst/>
                <a:uLnTx/>
                <a:uFillTx/>
                <a:latin typeface="微软雅黑" panose="020B0503020204020204" charset="-122"/>
                <a:ea typeface="微软雅黑" panose="020B0503020204020204" charset="-122"/>
                <a:cs typeface="+mn-cs"/>
              </a:rPr>
              <a:t>ameday</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margin fluctuate</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d</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the most, profit accounts for the least, the contribution to profit </a:t>
            </a:r>
            <a:r>
              <a:rPr lang="en-US" sz="1400" dirty="0">
                <a:solidFill>
                  <a:prstClr val="white">
                    <a:lumMod val="50000"/>
                  </a:prstClr>
                </a:solidFill>
                <a:latin typeface="微软雅黑" panose="020B0503020204020204" charset="-122"/>
                <a:ea typeface="微软雅黑" panose="020B0503020204020204" charset="-122"/>
              </a:rPr>
              <a:t>was</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the least, the number of orders </a:t>
            </a:r>
            <a:r>
              <a:rPr lang="en-US" sz="1400" dirty="0">
                <a:solidFill>
                  <a:prstClr val="white">
                    <a:lumMod val="50000"/>
                  </a:prstClr>
                </a:solidFill>
                <a:latin typeface="微软雅黑" panose="020B0503020204020204" charset="-122"/>
                <a:ea typeface="微软雅黑" panose="020B0503020204020204" charset="-122"/>
              </a:rPr>
              <a:t>was</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also the least</a:t>
            </a:r>
            <a:r>
              <a:rPr lang="en-US" sz="1400" dirty="0">
                <a:solidFill>
                  <a:prstClr val="white">
                    <a:lumMod val="50000"/>
                  </a:prstClr>
                </a:solidFill>
                <a:latin typeface="微软雅黑" panose="020B0503020204020204" charset="-122"/>
                <a:ea typeface="微软雅黑" panose="020B0503020204020204" charset="-122"/>
              </a:rPr>
              <a:t>. The company </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should eliminate this business or optimize the cost structure.</a:t>
            </a:r>
            <a:endPar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a:p>
            <a:pPr marL="0" marR="0" lvl="0" indent="0" algn="l" defTabSz="913765" rtl="0" eaLnBrk="1" fontAlgn="auto" latinLnBrk="0" hangingPunct="1">
              <a:lnSpc>
                <a:spcPct val="130000"/>
              </a:lnSpc>
              <a:spcBef>
                <a:spcPts val="0"/>
              </a:spcBef>
              <a:spcAft>
                <a:spcPts val="0"/>
              </a:spcAft>
              <a:buClrTx/>
              <a:buSzTx/>
              <a:buFontTx/>
              <a:buNone/>
              <a:defRPr/>
            </a:pPr>
            <a:r>
              <a:rPr lang="en-US" sz="1400" dirty="0">
                <a:solidFill>
                  <a:prstClr val="white">
                    <a:lumMod val="50000"/>
                  </a:prstClr>
                </a:solidFill>
                <a:latin typeface="微软雅黑" panose="020B0503020204020204" charset="-122"/>
                <a:ea typeface="微软雅黑" panose="020B0503020204020204" charset="-122"/>
              </a:rPr>
              <a:t>S</a:t>
            </a:r>
            <a:r>
              <a:rPr kumimoji="0" sz="1400" b="0" i="0" u="none" strike="noStrike" kern="1200" cap="none" spc="0" normalizeH="0" baseline="0" noProof="0" dirty="0" err="1">
                <a:ln>
                  <a:noFill/>
                </a:ln>
                <a:solidFill>
                  <a:prstClr val="white">
                    <a:lumMod val="50000"/>
                  </a:prstClr>
                </a:solidFill>
                <a:effectLst/>
                <a:uLnTx/>
                <a:uFillTx/>
                <a:latin typeface="微软雅黑" panose="020B0503020204020204" charset="-122"/>
                <a:ea typeface="微软雅黑" panose="020B0503020204020204" charset="-122"/>
                <a:cs typeface="+mn-cs"/>
              </a:rPr>
              <a:t>tandard</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class</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profit fluctuate</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d</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 strongly, margin is relatively stable compared with other models, it </a:t>
            </a:r>
            <a:r>
              <a:rPr kumimoji="0" lang="en-US"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wa</a:t>
            </a:r>
            <a:r>
              <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rPr>
              <a:t>s sales that fluctuates strongly, and should strengthen the control of revenue.</a:t>
            </a:r>
            <a:endParaRPr kumimoji="0" sz="1400" b="0" i="0" u="none" strike="noStrike" kern="1200" cap="none" spc="0" normalizeH="0" baseline="0" noProof="0" dirty="0">
              <a:ln>
                <a:noFill/>
              </a:ln>
              <a:solidFill>
                <a:prstClr val="white">
                  <a:lumMod val="50000"/>
                </a:prstClr>
              </a:solidFill>
              <a:effectLst/>
              <a:uLnTx/>
              <a:uFillTx/>
              <a:latin typeface="微软雅黑" panose="020B0503020204020204" charset="-122"/>
              <a:ea typeface="微软雅黑" panose="020B0503020204020204" charset="-122"/>
              <a:cs typeface="+mn-cs"/>
            </a:endParaRPr>
          </a:p>
        </p:txBody>
      </p:sp>
      <p:pic>
        <p:nvPicPr>
          <p:cNvPr id="42" name="图片 41" descr="截屏2022-11-01 09.50.23"/>
          <p:cNvPicPr>
            <a:picLocks noChangeAspect="1"/>
          </p:cNvPicPr>
          <p:nvPr/>
        </p:nvPicPr>
        <p:blipFill>
          <a:blip r:embed="rId2"/>
          <a:stretch>
            <a:fillRect/>
          </a:stretch>
        </p:blipFill>
        <p:spPr>
          <a:xfrm>
            <a:off x="602615" y="595630"/>
            <a:ext cx="4605020" cy="1909445"/>
          </a:xfrm>
          <a:prstGeom prst="rect">
            <a:avLst/>
          </a:prstGeom>
        </p:spPr>
      </p:pic>
      <p:pic>
        <p:nvPicPr>
          <p:cNvPr id="43" name="图片 42" descr="截屏2022-11-01 09.56.47"/>
          <p:cNvPicPr>
            <a:picLocks noChangeAspect="1"/>
          </p:cNvPicPr>
          <p:nvPr/>
        </p:nvPicPr>
        <p:blipFill>
          <a:blip r:embed="rId3"/>
          <a:stretch>
            <a:fillRect/>
          </a:stretch>
        </p:blipFill>
        <p:spPr>
          <a:xfrm>
            <a:off x="601980" y="2505075"/>
            <a:ext cx="4676140" cy="1909445"/>
          </a:xfrm>
          <a:prstGeom prst="rect">
            <a:avLst/>
          </a:prstGeom>
        </p:spPr>
      </p:pic>
      <p:pic>
        <p:nvPicPr>
          <p:cNvPr id="44" name="图片 43" descr="截屏2022-11-01 10.02.39"/>
          <p:cNvPicPr>
            <a:picLocks noChangeAspect="1"/>
          </p:cNvPicPr>
          <p:nvPr/>
        </p:nvPicPr>
        <p:blipFill>
          <a:blip r:embed="rId4"/>
          <a:stretch>
            <a:fillRect/>
          </a:stretch>
        </p:blipFill>
        <p:spPr>
          <a:xfrm>
            <a:off x="602615" y="4431030"/>
            <a:ext cx="4675505" cy="1891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99335" y="2515870"/>
            <a:ext cx="7592695" cy="1166794"/>
          </a:xfrm>
          <a:prstGeom prst="rect">
            <a:avLst/>
          </a:prstGeom>
          <a:noFill/>
        </p:spPr>
        <p:txBody>
          <a:bodyPr wrap="square" rtlCol="0">
            <a:spAutoFit/>
          </a:bodyPr>
          <a:lstStyle/>
          <a:p>
            <a:pPr marL="0" marR="0" lvl="0" indent="0" algn="ctr" defTabSz="608965" rtl="0" eaLnBrk="1" fontAlgn="auto" latinLnBrk="0" hangingPunct="1">
              <a:lnSpc>
                <a:spcPct val="130000"/>
              </a:lnSpc>
              <a:spcBef>
                <a:spcPts val="0"/>
              </a:spcBef>
              <a:spcAft>
                <a:spcPts val="0"/>
              </a:spcAft>
              <a:buClrTx/>
              <a:buSzTx/>
              <a:buFontTx/>
              <a:buNone/>
              <a:defRPr/>
            </a:pPr>
            <a:r>
              <a:rPr kumimoji="0" lang="en-US" altLang="zh-CN" sz="6000" b="1" i="0" u="none" strike="noStrike" kern="1200" cap="none" spc="0" normalizeH="0" baseline="0" noProof="0" dirty="0">
                <a:ln>
                  <a:noFill/>
                </a:ln>
                <a:solidFill>
                  <a:prstClr val="black"/>
                </a:solidFill>
                <a:effectLst/>
                <a:uLnTx/>
                <a:uFillTx/>
                <a:latin typeface="Segoe UI"/>
                <a:ea typeface="微软雅黑" panose="020B0503020204020204" charset="-122"/>
                <a:cs typeface="+mn-cs"/>
              </a:rPr>
              <a:t>Product Analysis</a:t>
            </a:r>
            <a:endParaRPr kumimoji="0" lang="en-US" altLang="zh-CN" sz="6000" b="1" i="0" u="none" strike="noStrike" kern="1200" cap="none" spc="0" normalizeH="0" baseline="0" noProof="0" dirty="0">
              <a:ln>
                <a:noFill/>
              </a:ln>
              <a:solidFill>
                <a:prstClr val="black"/>
              </a:solidFill>
              <a:effectLst/>
              <a:uLnTx/>
              <a:uFillTx/>
              <a:latin typeface="Segoe UI"/>
              <a:ea typeface="微软雅黑" panose="020B0503020204020204" charset="-122"/>
              <a:cs typeface="+mn-cs"/>
            </a:endParaRP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a:ln>
                <a:noFill/>
              </a:ln>
              <a:solidFill>
                <a:prstClr val="white"/>
              </a:solidFill>
              <a:effectLst/>
              <a:uLnTx/>
              <a:uFillTx/>
              <a:latin typeface="Segoe UI"/>
              <a:ea typeface="微软雅黑"/>
              <a:cs typeface="+mn-cs"/>
            </a:endParaRPr>
          </a:p>
        </p:txBody>
      </p:sp>
    </p:spTree>
  </p:cSld>
  <p:clrMapOvr>
    <a:masterClrMapping/>
  </p:clrMapOvr>
  <p:transition spd="slow" advTm="0">
    <p:push dir="u"/>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4460</Words>
  <Application>WPS 表格</Application>
  <PresentationFormat>宽屏</PresentationFormat>
  <Paragraphs>115</Paragraphs>
  <Slides>26</Slides>
  <Notes>0</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26</vt:i4>
      </vt:variant>
    </vt:vector>
  </HeadingPairs>
  <TitlesOfParts>
    <vt:vector size="47" baseType="lpstr">
      <vt:lpstr>Arial</vt:lpstr>
      <vt:lpstr>宋体</vt:lpstr>
      <vt:lpstr>Wingdings</vt:lpstr>
      <vt:lpstr>Segoe UI Light</vt:lpstr>
      <vt:lpstr>苹方-简</vt:lpstr>
      <vt:lpstr>Segoe UI Light</vt:lpstr>
      <vt:lpstr>微软雅黑</vt:lpstr>
      <vt:lpstr>Century Gothic</vt:lpstr>
      <vt:lpstr>Bodoni MT</vt:lpstr>
      <vt:lpstr>汉仪旗黑</vt:lpstr>
      <vt:lpstr>Segoe UI</vt:lpstr>
      <vt:lpstr>Thonburi</vt:lpstr>
      <vt:lpstr>微软雅黑</vt:lpstr>
      <vt:lpstr>微软雅黑</vt:lpstr>
      <vt:lpstr>Calibri</vt:lpstr>
      <vt:lpstr>Helvetica Neue</vt:lpstr>
      <vt:lpstr>汉仪书宋二KW</vt:lpstr>
      <vt:lpstr>宋体</vt:lpstr>
      <vt:lpstr>Arial Unicode MS</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tukuppt</dc:title>
  <dc:creator>www.tukuppt.com</dc:creator>
  <cp:keywords>tukuppt</cp:keywords>
  <dc:subject>熊猫办公</dc:subject>
  <cp:category>tukuppt</cp:category>
  <cp:lastModifiedBy>LiceAli</cp:lastModifiedBy>
  <cp:revision>72</cp:revision>
  <dcterms:created xsi:type="dcterms:W3CDTF">2022-11-04T14:18:30Z</dcterms:created>
  <dcterms:modified xsi:type="dcterms:W3CDTF">2022-11-04T14:18:30Z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ICV">
    <vt:lpwstr>5DE08B8A2A0D9F41051F6563D6193C9C</vt:lpwstr>
  </property>
</Properties>
</file>